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5" r:id="rId3"/>
    <p:sldMasterId id="2147483965" r:id="rId4"/>
  </p:sldMasterIdLst>
  <p:notesMasterIdLst>
    <p:notesMasterId r:id="rId45"/>
  </p:notesMasterIdLst>
  <p:sldIdLst>
    <p:sldId id="260" r:id="rId5"/>
    <p:sldId id="268" r:id="rId6"/>
    <p:sldId id="295" r:id="rId7"/>
    <p:sldId id="290" r:id="rId8"/>
    <p:sldId id="293" r:id="rId9"/>
    <p:sldId id="294" r:id="rId10"/>
    <p:sldId id="259" r:id="rId11"/>
    <p:sldId id="267" r:id="rId12"/>
    <p:sldId id="263" r:id="rId13"/>
    <p:sldId id="287" r:id="rId14"/>
    <p:sldId id="291" r:id="rId15"/>
    <p:sldId id="269" r:id="rId16"/>
    <p:sldId id="289" r:id="rId17"/>
    <p:sldId id="325" r:id="rId18"/>
    <p:sldId id="327" r:id="rId19"/>
    <p:sldId id="296" r:id="rId20"/>
    <p:sldId id="258" r:id="rId21"/>
    <p:sldId id="266" r:id="rId22"/>
    <p:sldId id="257"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3" r:id="rId38"/>
    <p:sldId id="315" r:id="rId39"/>
    <p:sldId id="326" r:id="rId40"/>
    <p:sldId id="320" r:id="rId41"/>
    <p:sldId id="262" r:id="rId42"/>
    <p:sldId id="288" r:id="rId43"/>
    <p:sldId id="32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DDFA4"/>
    <a:srgbClr val="DD6565"/>
    <a:srgbClr val="CBCBC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21" autoAdjust="0"/>
    <p:restoredTop sz="94660"/>
  </p:normalViewPr>
  <p:slideViewPr>
    <p:cSldViewPr>
      <p:cViewPr varScale="1">
        <p:scale>
          <a:sx n="69" d="100"/>
          <a:sy n="69" d="100"/>
        </p:scale>
        <p:origin x="102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096EC-BD4E-4508-9613-38C89D65DBD7}" type="datetimeFigureOut">
              <a:rPr lang="en-US" smtClean="0"/>
              <a:t>6/17/2021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9D4A1-D9D2-404F-93F7-1B27F8757779}" type="slidenum">
              <a:rPr lang="en-US" smtClean="0"/>
              <a:t>‹#›</a:t>
            </a:fld>
            <a:endParaRPr lang="en-US"/>
          </a:p>
        </p:txBody>
      </p:sp>
    </p:spTree>
    <p:extLst>
      <p:ext uri="{BB962C8B-B14F-4D97-AF65-F5344CB8AC3E}">
        <p14:creationId xmlns:p14="http://schemas.microsoft.com/office/powerpoint/2010/main" val="262343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3</a:t>
            </a:fld>
            <a:endParaRPr lang="en-US"/>
          </a:p>
        </p:txBody>
      </p:sp>
    </p:spTree>
    <p:extLst>
      <p:ext uri="{BB962C8B-B14F-4D97-AF65-F5344CB8AC3E}">
        <p14:creationId xmlns:p14="http://schemas.microsoft.com/office/powerpoint/2010/main" val="6703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4</a:t>
            </a:fld>
            <a:endParaRPr lang="en-US"/>
          </a:p>
        </p:txBody>
      </p:sp>
    </p:spTree>
    <p:extLst>
      <p:ext uri="{BB962C8B-B14F-4D97-AF65-F5344CB8AC3E}">
        <p14:creationId xmlns:p14="http://schemas.microsoft.com/office/powerpoint/2010/main" val="269260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5</a:t>
            </a:fld>
            <a:endParaRPr lang="en-US"/>
          </a:p>
        </p:txBody>
      </p:sp>
    </p:spTree>
    <p:extLst>
      <p:ext uri="{BB962C8B-B14F-4D97-AF65-F5344CB8AC3E}">
        <p14:creationId xmlns:p14="http://schemas.microsoft.com/office/powerpoint/2010/main" val="219428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6</a:t>
            </a:fld>
            <a:endParaRPr lang="en-US"/>
          </a:p>
        </p:txBody>
      </p:sp>
    </p:spTree>
    <p:extLst>
      <p:ext uri="{BB962C8B-B14F-4D97-AF65-F5344CB8AC3E}">
        <p14:creationId xmlns:p14="http://schemas.microsoft.com/office/powerpoint/2010/main" val="262586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13</a:t>
            </a:fld>
            <a:endParaRPr lang="en-US"/>
          </a:p>
        </p:txBody>
      </p:sp>
    </p:spTree>
    <p:extLst>
      <p:ext uri="{BB962C8B-B14F-4D97-AF65-F5344CB8AC3E}">
        <p14:creationId xmlns:p14="http://schemas.microsoft.com/office/powerpoint/2010/main" val="2458766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7"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484570" y="1"/>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484570" y="5208103"/>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17972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2"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5"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5460413" y="5979861"/>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063" y="5445352"/>
            <a:ext cx="9142940"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063" y="5778002"/>
            <a:ext cx="9142940"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063" y="5112702"/>
            <a:ext cx="9142940"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063" y="4780052"/>
            <a:ext cx="9142940"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8">
            <a:extLst>
              <a:ext uri="{FF2B5EF4-FFF2-40B4-BE49-F238E27FC236}">
                <a16:creationId xmlns:a16="http://schemas.microsoft.com/office/drawing/2014/main" id="{EB79AFEE-C350-4996-ACF0-82F8F6C171D6}"/>
              </a:ext>
            </a:extLst>
          </p:cNvPr>
          <p:cNvGrpSpPr/>
          <p:nvPr userDrawn="1"/>
        </p:nvGrpSpPr>
        <p:grpSpPr>
          <a:xfrm>
            <a:off x="5199020" y="1497102"/>
            <a:ext cx="3371697"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5285978" y="1775610"/>
            <a:ext cx="3081855"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3635896" y="4558"/>
            <a:ext cx="5508104"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 fmla="*/ 502920 w 4572000"/>
              <a:gd name="connsiteY0" fmla="*/ 0 h 5147702"/>
              <a:gd name="connsiteX1" fmla="*/ 4572000 w 4572000"/>
              <a:gd name="connsiteY1" fmla="*/ 7620 h 5147702"/>
              <a:gd name="connsiteX2" fmla="*/ 4572000 w 4572000"/>
              <a:gd name="connsiteY2" fmla="*/ 5147702 h 5147702"/>
              <a:gd name="connsiteX3" fmla="*/ 0 w 4572000"/>
              <a:gd name="connsiteY3" fmla="*/ 5147702 h 5147702"/>
              <a:gd name="connsiteX4" fmla="*/ 502920 w 4572000"/>
              <a:gd name="connsiteY4" fmla="*/ 0 h 5147702"/>
              <a:gd name="connsiteX0" fmla="*/ 48006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480060 w 4572000"/>
              <a:gd name="connsiteY4" fmla="*/ 0 h 5140082"/>
              <a:gd name="connsiteX0" fmla="*/ 14020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402080 w 5494020"/>
              <a:gd name="connsiteY4" fmla="*/ 0 h 5147702"/>
              <a:gd name="connsiteX0" fmla="*/ 17068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706880 w 5494020"/>
              <a:gd name="connsiteY4" fmla="*/ 0 h 51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264351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3" name="Freeform 12"/>
          <p:cNvSpPr/>
          <p:nvPr/>
        </p:nvSpPr>
        <p:spPr>
          <a:xfrm>
            <a:off x="-8467" y="-16933"/>
            <a:ext cx="8754534" cy="6451600"/>
          </a:xfrm>
          <a:custGeom>
            <a:avLst/>
            <a:gdLst/>
            <a:ahLst/>
            <a:cxnLst/>
            <a:rect l="l" t="t" r="r" b="b"/>
            <a:pathLst>
              <a:path w="8754534" h="6451600">
                <a:moveTo>
                  <a:pt x="8373534" y="0"/>
                </a:moveTo>
                <a:lnTo>
                  <a:pt x="8754534" y="5994400"/>
                </a:lnTo>
                <a:lnTo>
                  <a:pt x="0" y="6451600"/>
                </a:lnTo>
                <a:lnTo>
                  <a:pt x="0" y="0"/>
                </a:lnTo>
                <a:lnTo>
                  <a:pt x="8373534" y="0"/>
                </a:lnTo>
                <a:close/>
              </a:path>
            </a:pathLst>
          </a:cu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10379" y="4445000"/>
            <a:ext cx="8464695" cy="1715811"/>
          </a:xfrm>
          <a:custGeom>
            <a:avLst/>
            <a:gdLst/>
            <a:ahLst/>
            <a:cxnLst/>
            <a:rect l="l" t="t" r="r" b="b"/>
            <a:pathLst>
              <a:path w="8428428" h="1878553">
                <a:moveTo>
                  <a:pt x="0" y="438229"/>
                </a:moveTo>
                <a:lnTo>
                  <a:pt x="8343246" y="0"/>
                </a:lnTo>
                <a:lnTo>
                  <a:pt x="8428428" y="1424838"/>
                </a:lnTo>
                <a:lnTo>
                  <a:pt x="7515" y="1878553"/>
                </a:lnTo>
                <a:lnTo>
                  <a:pt x="0" y="438229"/>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2864" y="0"/>
            <a:ext cx="5811235" cy="321615"/>
          </a:xfrm>
          <a:custGeom>
            <a:avLst/>
            <a:gdLst/>
            <a:ahLst/>
            <a:cxnLst/>
            <a:rect l="l" t="t" r="r" b="b"/>
            <a:pathLst>
              <a:path w="5811235" h="321615">
                <a:moveTo>
                  <a:pt x="0" y="0"/>
                </a:moveTo>
                <a:lnTo>
                  <a:pt x="5811235" y="0"/>
                </a:lnTo>
                <a:lnTo>
                  <a:pt x="1" y="321615"/>
                </a:lnTo>
                <a:cubicBezTo>
                  <a:pt x="1" y="214410"/>
                  <a:pt x="0" y="107205"/>
                  <a:pt x="0" y="0"/>
                </a:cubicBez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Freeform 29"/>
          <p:cNvSpPr/>
          <p:nvPr/>
        </p:nvSpPr>
        <p:spPr>
          <a:xfrm rot="21420000">
            <a:off x="-170768" y="213023"/>
            <a:ext cx="8480534" cy="5746008"/>
          </a:xfrm>
          <a:custGeom>
            <a:avLst/>
            <a:gdLst/>
            <a:ahLst/>
            <a:cxnLst/>
            <a:rect l="l" t="t" r="r" b="b"/>
            <a:pathLst>
              <a:path w="11307378" h="5746008">
                <a:moveTo>
                  <a:pt x="11270997" y="0"/>
                </a:moveTo>
                <a:lnTo>
                  <a:pt x="11307378" y="5746008"/>
                </a:lnTo>
                <a:lnTo>
                  <a:pt x="1" y="574313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451416" y="668338"/>
            <a:ext cx="7533524" cy="2766528"/>
          </a:xfrm>
        </p:spPr>
        <p:txBody>
          <a:bodyPr anchor="b">
            <a:normAutofit/>
          </a:bodyPr>
          <a:lstStyle>
            <a:lvl1pPr algn="r">
              <a:defRPr sz="7200"/>
            </a:lvl1pPr>
          </a:lstStyle>
          <a:p>
            <a:r>
              <a:rPr lang="en-US" smtClean="0"/>
              <a:t>Click to edit Master title style</a:t>
            </a:r>
            <a:endParaRPr lang="en-US" dirty="0"/>
          </a:p>
        </p:txBody>
      </p:sp>
      <p:sp>
        <p:nvSpPr>
          <p:cNvPr id="3" name="Subtitle 2"/>
          <p:cNvSpPr>
            <a:spLocks noGrp="1"/>
          </p:cNvSpPr>
          <p:nvPr>
            <p:ph type="subTitle" idx="1"/>
          </p:nvPr>
        </p:nvSpPr>
        <p:spPr>
          <a:xfrm rot="21420000">
            <a:off x="554462" y="3446830"/>
            <a:ext cx="7512060" cy="550333"/>
          </a:xfrm>
        </p:spPr>
        <p:txBody>
          <a:bodyPr anchor="t">
            <a:noAutofit/>
          </a:bodyPr>
          <a:lstStyle>
            <a:lvl1pPr marL="0" indent="0" algn="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3669071" y="4714242"/>
            <a:ext cx="4607740" cy="942356"/>
          </a:xfrm>
        </p:spPr>
        <p:txBody>
          <a:bodyPr/>
          <a:lstStyle>
            <a:lvl1pPr algn="ctr">
              <a:defRPr sz="4200">
                <a:solidFill>
                  <a:schemeClr val="accent2">
                    <a:lumMod val="50000"/>
                  </a:schemeClr>
                </a:solidFill>
              </a:defRPr>
            </a:lvl1pPr>
          </a:lstStyle>
          <a:p>
            <a:fld id="{9CD6A629-C5F5-47CD-A53D-A11EF6294203}" type="datetimeFigureOut">
              <a:rPr lang="en-US" smtClean="0"/>
              <a:pPr/>
              <a:t>6/17/2021</a:t>
            </a:fld>
            <a:endParaRPr lang="en-IN"/>
          </a:p>
        </p:txBody>
      </p:sp>
      <p:sp>
        <p:nvSpPr>
          <p:cNvPr id="5" name="Footer Placeholder 4"/>
          <p:cNvSpPr>
            <a:spLocks noGrp="1"/>
          </p:cNvSpPr>
          <p:nvPr>
            <p:ph type="ftr" sz="quarter" idx="11"/>
          </p:nvPr>
        </p:nvSpPr>
        <p:spPr>
          <a:xfrm rot="21420000">
            <a:off x="-9144" y="4956048"/>
            <a:ext cx="2990088" cy="914400"/>
          </a:xfrm>
          <a:noFill/>
        </p:spPr>
        <p:txBody>
          <a:bodyPr wrap="square" rtlCol="0">
            <a:spAutoFit/>
          </a:bodyPr>
          <a:lstStyle>
            <a:lvl1pPr>
              <a:defRPr lang="en-US" sz="4200" dirty="0"/>
            </a:lvl1pPr>
          </a:lstStyle>
          <a:p>
            <a:endParaRPr lang="en-IN"/>
          </a:p>
        </p:txBody>
      </p:sp>
      <p:sp>
        <p:nvSpPr>
          <p:cNvPr id="6" name="Slide Number Placeholder 5"/>
          <p:cNvSpPr>
            <a:spLocks noGrp="1"/>
          </p:cNvSpPr>
          <p:nvPr>
            <p:ph type="sldNum" sz="quarter" idx="12"/>
          </p:nvPr>
        </p:nvSpPr>
        <p:spPr>
          <a:xfrm rot="21420000">
            <a:off x="7401518" y="3819948"/>
            <a:ext cx="680390" cy="498470"/>
          </a:xfrm>
        </p:spPr>
        <p:txBody>
          <a:bodyPr/>
          <a:lstStyle>
            <a:lvl1pPr>
              <a:defRPr sz="2400">
                <a:solidFill>
                  <a:schemeClr val="tx1">
                    <a:lumMod val="75000"/>
                    <a:lumOff val="25000"/>
                  </a:schemeClr>
                </a:solidFill>
              </a:defRPr>
            </a:lvl1pPr>
          </a:lstStyle>
          <a:p>
            <a:fld id="{2098E677-6068-4D81-AAF9-873FFED1391E}" type="slidenum">
              <a:rPr lang="en-IN" smtClean="0"/>
              <a:pPr/>
              <a:t>‹#›</a:t>
            </a:fld>
            <a:endParaRPr lang="en-IN"/>
          </a:p>
        </p:txBody>
      </p:sp>
      <p:sp>
        <p:nvSpPr>
          <p:cNvPr id="33" name="5-Point Star 32"/>
          <p:cNvSpPr/>
          <p:nvPr/>
        </p:nvSpPr>
        <p:spPr>
          <a:xfrm rot="21420000">
            <a:off x="3121951" y="5057183"/>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59726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873525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6030"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4351" y="3742267"/>
            <a:ext cx="7796030"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C3A134-F1C3-464B-BF47-54DC2DE08F52}"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4171726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766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514350" y="2063396"/>
            <a:ext cx="3816536"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495478" y="2063396"/>
            <a:ext cx="381490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C3A134-F1C3-464B-BF47-54DC2DE08F52}"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1591534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6030"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9569" y="2063396"/>
            <a:ext cx="3591317"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514352" y="2861733"/>
            <a:ext cx="3816534"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15340" y="2063396"/>
            <a:ext cx="359667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4495477" y="2861733"/>
            <a:ext cx="3816535"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C3A134-F1C3-464B-BF47-54DC2DE08F52}" type="datetimeFigureOut">
              <a:rPr lang="en-US" smtClean="0"/>
              <a:pPr/>
              <a:t>6/17/2021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404732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CD6A629-C5F5-47CD-A53D-A11EF6294203}" type="datetimeFigureOut">
              <a:rPr lang="en-US" smtClean="0"/>
              <a:pPr/>
              <a:t>6/17/2021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098E677-6068-4D81-AAF9-873FFED1391E}"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C3A134-F1C3-464B-BF47-54DC2DE08F52}" type="datetimeFigureOut">
              <a:rPr lang="en-US" smtClean="0"/>
              <a:pPr/>
              <a:t>6/17/2021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248772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3A134-F1C3-464B-BF47-54DC2DE08F52}" type="datetimeFigureOut">
              <a:rPr lang="en-US" smtClean="0"/>
              <a:pPr/>
              <a:t>6/17/2021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26666900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685800"/>
            <a:ext cx="3095145"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3784600" y="685801"/>
            <a:ext cx="4525781"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232" y="2709053"/>
            <a:ext cx="3095146"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543540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0"/>
            <a:ext cx="440817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47740" y="1"/>
            <a:ext cx="3162641"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4351" y="2709053"/>
            <a:ext cx="440817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pPr/>
              <a:t>6/17/2021</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319046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4106333"/>
            <a:ext cx="7796031"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4351" y="685800"/>
            <a:ext cx="7794385"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4335" y="4702923"/>
            <a:ext cx="7796046"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60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7677"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35" y="4106333"/>
            <a:ext cx="7796047"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4206051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685800"/>
            <a:ext cx="7143765"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162698" y="3610032"/>
            <a:ext cx="6500967"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514351" y="4106334"/>
            <a:ext cx="779766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
        <p:nvSpPr>
          <p:cNvPr id="10" name="TextBox 9"/>
          <p:cNvSpPr txBox="1"/>
          <p:nvPr/>
        </p:nvSpPr>
        <p:spPr>
          <a:xfrm>
            <a:off x="404280" y="88785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1" name="TextBox 10"/>
          <p:cNvSpPr txBox="1"/>
          <p:nvPr/>
        </p:nvSpPr>
        <p:spPr>
          <a:xfrm>
            <a:off x="7897147" y="290648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6280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723855"/>
            <a:ext cx="7796030"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51" y="4247468"/>
            <a:ext cx="7796030"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24882490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685801"/>
            <a:ext cx="7796030"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514352"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14352"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175967"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175966"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827785"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827785"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3804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685801"/>
            <a:ext cx="779766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518880"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14335" y="2063396"/>
            <a:ext cx="2482596"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8880" y="4389288"/>
            <a:ext cx="2482596"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17805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176999" y="2063396"/>
            <a:ext cx="2482596"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176998" y="4389286"/>
            <a:ext cx="2483655"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82670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826614" y="2063394"/>
            <a:ext cx="2482596"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826614" y="4389284"/>
            <a:ext cx="2482596"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1015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514351" y="2063396"/>
            <a:ext cx="7796030"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603850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685801"/>
            <a:ext cx="1698485"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514351" y="685801"/>
            <a:ext cx="5928323"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89548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94"/>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4595827" y="5774699"/>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9155319"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689155" y="2234589"/>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273634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4723851"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671135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2" name="Group 18">
            <a:extLst>
              <a:ext uri="{FF2B5EF4-FFF2-40B4-BE49-F238E27FC236}">
                <a16:creationId xmlns:a16="http://schemas.microsoft.com/office/drawing/2014/main" id="{65B49267-E735-4FC7-83FE-360218A92580}"/>
              </a:ext>
            </a:extLst>
          </p:cNvPr>
          <p:cNvGrpSpPr/>
          <p:nvPr userDrawn="1"/>
        </p:nvGrpSpPr>
        <p:grpSpPr>
          <a:xfrm>
            <a:off x="0" y="5736342"/>
            <a:ext cx="9144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096588" y="3684257"/>
            <a:ext cx="5079834"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91" y="1518828"/>
            <a:ext cx="6505835"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91" y="2240638"/>
            <a:ext cx="6030019"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91" y="2962448"/>
            <a:ext cx="5554927"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1" y="4873507"/>
            <a:ext cx="9148347"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50716" y="1813625"/>
            <a:ext cx="3167322"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1" y="4347"/>
            <a:ext cx="9148347"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9"/>
            <a:ext cx="9144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434257" y="1506785"/>
            <a:ext cx="2322806"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39254" y="1630206"/>
            <a:ext cx="1339609"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15.jp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10" name="Group 9"/>
          <p:cNvGrpSpPr/>
          <p:nvPr/>
        </p:nvGrpSpPr>
        <p:grpSpPr>
          <a:xfrm>
            <a:off x="-19048" y="1"/>
            <a:ext cx="9004013"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grpSp>
      <p:sp>
        <p:nvSpPr>
          <p:cNvPr id="2" name="Title Placeholder 1"/>
          <p:cNvSpPr>
            <a:spLocks noGrp="1"/>
          </p:cNvSpPr>
          <p:nvPr>
            <p:ph type="title"/>
          </p:nvPr>
        </p:nvSpPr>
        <p:spPr>
          <a:xfrm>
            <a:off x="514351" y="685801"/>
            <a:ext cx="7797662" cy="11519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1" y="2063396"/>
            <a:ext cx="7797662"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73562" y="5757334"/>
            <a:ext cx="2838450" cy="498470"/>
          </a:xfrm>
          <a:prstGeom prst="rect">
            <a:avLst/>
          </a:prstGeom>
        </p:spPr>
        <p:txBody>
          <a:bodyPr vert="horz" lIns="91440" tIns="45720" rIns="91440" bIns="45720" rtlCol="0" anchor="ctr"/>
          <a:lstStyle>
            <a:lvl1pPr algn="r">
              <a:defRPr sz="2800" cap="all" baseline="0">
                <a:solidFill>
                  <a:schemeClr val="accent2">
                    <a:lumMod val="50000"/>
                  </a:schemeClr>
                </a:solidFill>
              </a:defRPr>
            </a:lvl1pPr>
          </a:lstStyle>
          <a:p>
            <a:fld id="{B9D5E171-5AEB-4843-A509-8BA22E64C8AE}" type="datetimeFigureOut">
              <a:rPr lang="en-US" dirty="0"/>
              <a:t>6/17/2021</a:t>
            </a:fld>
            <a:endParaRPr lang="en-US" dirty="0"/>
          </a:p>
        </p:txBody>
      </p:sp>
      <p:sp>
        <p:nvSpPr>
          <p:cNvPr id="5" name="Footer Placeholder 4"/>
          <p:cNvSpPr>
            <a:spLocks noGrp="1"/>
          </p:cNvSpPr>
          <p:nvPr>
            <p:ph type="ftr" sz="quarter" idx="3"/>
          </p:nvPr>
        </p:nvSpPr>
        <p:spPr>
          <a:xfrm>
            <a:off x="514351" y="5757334"/>
            <a:ext cx="4124789" cy="498470"/>
          </a:xfrm>
          <a:prstGeom prst="rect">
            <a:avLst/>
          </a:prstGeom>
        </p:spPr>
        <p:txBody>
          <a:bodyPr vert="horz" lIns="91440" tIns="45720" rIns="91440" bIns="45720" rtlCol="0" anchor="ctr"/>
          <a:lstStyle>
            <a:lvl1pPr algn="l">
              <a:defRPr sz="2800" cap="all" baseline="0">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4715341" y="5757334"/>
            <a:ext cx="680390" cy="498470"/>
          </a:xfrm>
          <a:prstGeom prst="rect">
            <a:avLst/>
          </a:prstGeom>
        </p:spPr>
        <p:txBody>
          <a:bodyPr vert="horz" lIns="91440" tIns="45720" rIns="91440" bIns="45720" rtlCol="0" anchor="ctr"/>
          <a:lstStyle>
            <a:lvl1pPr algn="ctr">
              <a:defRPr sz="2800" cap="all" baseline="0">
                <a:solidFill>
                  <a:schemeClr val="accent2">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723524429"/>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txStyles>
    <p:title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26.xml"/><Relationship Id="rId6" Type="http://schemas.openxmlformats.org/officeDocument/2006/relationships/image" Target="../media/image19.jpeg"/><Relationship Id="rId5" Type="http://schemas.openxmlformats.org/officeDocument/2006/relationships/image" Target="../media/image18.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author/37305715000" TargetMode="External"/><Relationship Id="rId2" Type="http://schemas.openxmlformats.org/officeDocument/2006/relationships/hyperlink" Target="https://educationaltechnologyjournal.springeropen.com/" TargetMode="External"/><Relationship Id="rId1" Type="http://schemas.openxmlformats.org/officeDocument/2006/relationships/slideLayout" Target="../slideLayouts/slideLayout26.xml"/><Relationship Id="rId4" Type="http://schemas.openxmlformats.org/officeDocument/2006/relationships/hyperlink" Target="https://ieeexplore.ieee.org/xpl/conhome/5453385/proceed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5430">
            <a:off x="-428891" y="4655851"/>
            <a:ext cx="8640960" cy="870221"/>
          </a:xfrm>
          <a:prstGeom prst="rect">
            <a:avLst/>
          </a:prstGeom>
        </p:spPr>
        <p:txBody>
          <a:bodyPr>
            <a:normAutofit/>
          </a:bodyPr>
          <a:lstStyle/>
          <a:p>
            <a:r>
              <a:rPr lang="en-IN" sz="2000" b="1" dirty="0">
                <a:solidFill>
                  <a:schemeClr val="tx1"/>
                </a:solidFill>
                <a:latin typeface="Cooper Black" panose="0208090404030B020404" pitchFamily="18" charset="0"/>
                <a:ea typeface="Arial Unicode MS" pitchFamily="34" charset="-128"/>
                <a:cs typeface="Arial Unicode MS" pitchFamily="34" charset="-128"/>
              </a:rPr>
              <a:t>Study…! </a:t>
            </a:r>
            <a:r>
              <a:rPr lang="en-IN" sz="2000" b="1" dirty="0" smtClean="0">
                <a:solidFill>
                  <a:schemeClr val="tx1"/>
                </a:solidFill>
                <a:latin typeface="Cooper Black" panose="0208090404030B020404" pitchFamily="18" charset="0"/>
                <a:ea typeface="Arial Unicode MS" pitchFamily="34" charset="-128"/>
                <a:cs typeface="Arial Unicode MS" pitchFamily="34" charset="-128"/>
              </a:rPr>
              <a:t>                               Share…!                       </a:t>
            </a:r>
            <a:r>
              <a:rPr lang="en-IN" sz="2000" b="1" dirty="0">
                <a:solidFill>
                  <a:schemeClr val="tx1"/>
                </a:solidFill>
                <a:latin typeface="Cooper Black" panose="0208090404030B020404" pitchFamily="18" charset="0"/>
                <a:ea typeface="Arial Unicode MS" pitchFamily="34" charset="-128"/>
                <a:cs typeface="Arial Unicode MS" pitchFamily="34" charset="-128"/>
              </a:rPr>
              <a:t>Grow……!</a:t>
            </a:r>
          </a:p>
        </p:txBody>
      </p:sp>
      <p:sp>
        <p:nvSpPr>
          <p:cNvPr id="3" name="Content Placeholder 2"/>
          <p:cNvSpPr>
            <a:spLocks noGrp="1"/>
          </p:cNvSpPr>
          <p:nvPr>
            <p:ph type="subTitle" idx="1"/>
          </p:nvPr>
        </p:nvSpPr>
        <p:spPr>
          <a:xfrm>
            <a:off x="479999" y="2562947"/>
            <a:ext cx="3672408" cy="1542208"/>
          </a:xfrm>
          <a:prstGeom prst="rect">
            <a:avLst/>
          </a:prstGeom>
        </p:spPr>
        <p:txBody>
          <a:bodyPr>
            <a:noAutofit/>
          </a:bodyPr>
          <a:lstStyle/>
          <a:p>
            <a:pPr>
              <a:buNone/>
            </a:pPr>
            <a:r>
              <a:rPr lang="en-IN" sz="2000" dirty="0" err="1">
                <a:solidFill>
                  <a:schemeClr val="tx1">
                    <a:lumMod val="95000"/>
                    <a:lumOff val="5000"/>
                  </a:schemeClr>
                </a:solidFill>
                <a:latin typeface="Bahnschrift SemiBold" panose="020B0502040204020203" pitchFamily="34" charset="0"/>
              </a:rPr>
              <a:t>Kiruthika</a:t>
            </a:r>
            <a:r>
              <a:rPr lang="en-IN" sz="2000" dirty="0">
                <a:solidFill>
                  <a:schemeClr val="tx1">
                    <a:lumMod val="95000"/>
                    <a:lumOff val="5000"/>
                  </a:schemeClr>
                </a:solidFill>
                <a:latin typeface="Bahnschrift SemiBold" panose="020B0502040204020203" pitchFamily="34" charset="0"/>
              </a:rPr>
              <a:t> M (</a:t>
            </a:r>
            <a:r>
              <a:rPr lang="en-IN" sz="2000" dirty="0" smtClean="0">
                <a:solidFill>
                  <a:schemeClr val="tx1">
                    <a:lumMod val="95000"/>
                    <a:lumOff val="5000"/>
                  </a:schemeClr>
                </a:solidFill>
                <a:latin typeface="Bahnschrift SemiBold" panose="020B0502040204020203" pitchFamily="34" charset="0"/>
              </a:rPr>
              <a:t>211417104120)</a:t>
            </a:r>
            <a:endParaRPr lang="en-IN" sz="2000" dirty="0">
              <a:solidFill>
                <a:schemeClr val="tx1">
                  <a:lumMod val="95000"/>
                  <a:lumOff val="5000"/>
                </a:schemeClr>
              </a:solidFill>
              <a:latin typeface="Bahnschrift SemiBold" panose="020B0502040204020203" pitchFamily="34" charset="0"/>
            </a:endParaRPr>
          </a:p>
          <a:p>
            <a:pPr>
              <a:buNone/>
            </a:pPr>
            <a:r>
              <a:rPr lang="en-IN" sz="2000" dirty="0" err="1">
                <a:solidFill>
                  <a:schemeClr val="tx1">
                    <a:lumMod val="95000"/>
                    <a:lumOff val="5000"/>
                  </a:schemeClr>
                </a:solidFill>
                <a:latin typeface="Bahnschrift SemiBold" panose="020B0502040204020203" pitchFamily="34" charset="0"/>
              </a:rPr>
              <a:t>Sinthiya</a:t>
            </a:r>
            <a:r>
              <a:rPr lang="en-IN" sz="2000" dirty="0">
                <a:solidFill>
                  <a:schemeClr val="tx1">
                    <a:lumMod val="95000"/>
                    <a:lumOff val="5000"/>
                  </a:schemeClr>
                </a:solidFill>
                <a:latin typeface="Bahnschrift SemiBold" panose="020B0502040204020203" pitchFamily="34" charset="0"/>
              </a:rPr>
              <a:t> G    </a:t>
            </a:r>
            <a:r>
              <a:rPr lang="en-IN" sz="2000" dirty="0" smtClean="0">
                <a:solidFill>
                  <a:schemeClr val="tx1">
                    <a:lumMod val="95000"/>
                    <a:lumOff val="5000"/>
                  </a:schemeClr>
                </a:solidFill>
                <a:latin typeface="Bahnschrift SemiBold" panose="020B0502040204020203" pitchFamily="34" charset="0"/>
              </a:rPr>
              <a:t>(211417104260)</a:t>
            </a:r>
            <a:endParaRPr lang="en-IN" sz="2000" dirty="0">
              <a:solidFill>
                <a:schemeClr val="tx1">
                  <a:lumMod val="95000"/>
                  <a:lumOff val="5000"/>
                </a:schemeClr>
              </a:solidFill>
              <a:latin typeface="Bahnschrift SemiBold" panose="020B0502040204020203" pitchFamily="34" charset="0"/>
            </a:endParaRPr>
          </a:p>
          <a:p>
            <a:pPr>
              <a:buNone/>
            </a:pPr>
            <a:r>
              <a:rPr lang="en-IN" sz="2000" dirty="0" err="1">
                <a:solidFill>
                  <a:schemeClr val="tx1">
                    <a:lumMod val="95000"/>
                    <a:lumOff val="5000"/>
                  </a:schemeClr>
                </a:solidFill>
                <a:latin typeface="Bahnschrift SemiBold" panose="020B0502040204020203" pitchFamily="34" charset="0"/>
              </a:rPr>
              <a:t>Vinitha</a:t>
            </a:r>
            <a:r>
              <a:rPr lang="en-IN" sz="2000" dirty="0">
                <a:solidFill>
                  <a:schemeClr val="tx1">
                    <a:lumMod val="95000"/>
                    <a:lumOff val="5000"/>
                  </a:schemeClr>
                </a:solidFill>
                <a:latin typeface="Bahnschrift SemiBold" panose="020B0502040204020203" pitchFamily="34" charset="0"/>
              </a:rPr>
              <a:t> P     (</a:t>
            </a:r>
            <a:r>
              <a:rPr lang="en-IN" sz="2000" dirty="0" smtClean="0">
                <a:solidFill>
                  <a:schemeClr val="tx1">
                    <a:lumMod val="95000"/>
                    <a:lumOff val="5000"/>
                  </a:schemeClr>
                </a:solidFill>
                <a:latin typeface="Bahnschrift SemiBold" panose="020B0502040204020203" pitchFamily="34" charset="0"/>
              </a:rPr>
              <a:t>211417104302)</a:t>
            </a:r>
            <a:endParaRPr lang="en-IN" sz="2000" dirty="0">
              <a:solidFill>
                <a:schemeClr val="tx1">
                  <a:lumMod val="95000"/>
                  <a:lumOff val="5000"/>
                </a:schemeClr>
              </a:solidFill>
              <a:latin typeface="Bahnschrift SemiBold" panose="020B0502040204020203" pitchFamily="34" charset="0"/>
            </a:endParaRPr>
          </a:p>
        </p:txBody>
      </p:sp>
      <p:sp>
        <p:nvSpPr>
          <p:cNvPr id="4" name="TextBox 3"/>
          <p:cNvSpPr txBox="1"/>
          <p:nvPr/>
        </p:nvSpPr>
        <p:spPr>
          <a:xfrm>
            <a:off x="-416033" y="404664"/>
            <a:ext cx="8866081" cy="1089529"/>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lnSpc>
                <a:spcPct val="90000"/>
              </a:lnSpc>
            </a:pPr>
            <a:r>
              <a:rPr lang="en-IN" sz="2400" b="1" cap="all"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latin typeface="Cooper Black" panose="0208090404030B020404" pitchFamily="18" charset="0"/>
              </a:rPr>
              <a:t>Digital solution for a guide to make the students capable of hopping into the corporate world</a:t>
            </a:r>
            <a:endParaRPr lang="en-IN" sz="2400" b="1"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latin typeface="Cooper Black" panose="0208090404030B020404" pitchFamily="18" charset="0"/>
            </a:endParaRPr>
          </a:p>
        </p:txBody>
      </p:sp>
      <p:sp>
        <p:nvSpPr>
          <p:cNvPr id="6" name="TextBox 5"/>
          <p:cNvSpPr txBox="1"/>
          <p:nvPr/>
        </p:nvSpPr>
        <p:spPr>
          <a:xfrm>
            <a:off x="1676335" y="1601300"/>
            <a:ext cx="4999241" cy="1261884"/>
          </a:xfrm>
          <a:prstGeom prst="rect">
            <a:avLst/>
          </a:prstGeom>
          <a:noFill/>
        </p:spPr>
        <p:txBody>
          <a:bodyPr wrap="square" rtlCol="0">
            <a:spAutoFit/>
          </a:bodyPr>
          <a:lstStyle/>
          <a:p>
            <a:pPr algn="ctr"/>
            <a:r>
              <a:rPr lang="en-US" sz="2000" b="1" dirty="0" smtClean="0">
                <a:solidFill>
                  <a:schemeClr val="accent4">
                    <a:lumMod val="50000"/>
                  </a:schemeClr>
                </a:solidFill>
                <a:latin typeface="Bahnschrift SemiBold SemiConden" panose="020B0502040204020203" pitchFamily="34" charset="0"/>
              </a:rPr>
              <a:t>Domain : WEB DEVELOPMENT</a:t>
            </a:r>
          </a:p>
          <a:p>
            <a:pPr algn="ctr"/>
            <a:r>
              <a:rPr lang="en-US" sz="2000" b="1" dirty="0" smtClean="0">
                <a:solidFill>
                  <a:schemeClr val="accent4">
                    <a:lumMod val="50000"/>
                  </a:schemeClr>
                </a:solidFill>
                <a:latin typeface="Bahnschrift Condensed" panose="020B0502040204020203" pitchFamily="34" charset="0"/>
              </a:rPr>
              <a:t>Batch : C8</a:t>
            </a:r>
            <a:endParaRPr lang="en-US" sz="2000" b="1" dirty="0">
              <a:solidFill>
                <a:schemeClr val="accent4">
                  <a:lumMod val="50000"/>
                </a:schemeClr>
              </a:solidFill>
              <a:latin typeface="Bahnschrift Condensed" panose="020B0502040204020203" pitchFamily="34" charset="0"/>
            </a:endParaRPr>
          </a:p>
          <a:p>
            <a:pPr algn="ctr"/>
            <a:r>
              <a:rPr lang="en-US" sz="3600" b="1" dirty="0" smtClean="0">
                <a:latin typeface="Bahnschrift SemiBold SemiConden" panose="020B0502040204020203" pitchFamily="34" charset="0"/>
              </a:rPr>
              <a:t> </a:t>
            </a:r>
            <a:endParaRPr lang="en-US" sz="3600" b="1" dirty="0">
              <a:latin typeface="Bahnschrift SemiBold SemiConden" panose="020B0502040204020203" pitchFamily="34" charset="0"/>
            </a:endParaRPr>
          </a:p>
        </p:txBody>
      </p:sp>
      <p:sp>
        <p:nvSpPr>
          <p:cNvPr id="5" name="Rectangle 4"/>
          <p:cNvSpPr/>
          <p:nvPr/>
        </p:nvSpPr>
        <p:spPr>
          <a:xfrm>
            <a:off x="4572000" y="2562947"/>
            <a:ext cx="3155897" cy="1384995"/>
          </a:xfrm>
          <a:prstGeom prst="rect">
            <a:avLst/>
          </a:prstGeom>
        </p:spPr>
        <p:txBody>
          <a:bodyPr wrap="square">
            <a:spAutoFit/>
          </a:bodyPr>
          <a:lstStyle/>
          <a:p>
            <a:pPr algn="ctr"/>
            <a:r>
              <a:rPr lang="en-US" sz="2400" b="1" dirty="0">
                <a:latin typeface="Bahnschrift SemiBold" panose="020B0502040204020203" pitchFamily="34" charset="0"/>
              </a:rPr>
              <a:t>G</a:t>
            </a:r>
            <a:r>
              <a:rPr lang="en-US" sz="2400" b="1" dirty="0" smtClean="0">
                <a:latin typeface="Bahnschrift SemiBold" panose="020B0502040204020203" pitchFamily="34" charset="0"/>
              </a:rPr>
              <a:t>uide</a:t>
            </a:r>
            <a:r>
              <a:rPr lang="en-US" sz="2400" u="sng" dirty="0" smtClean="0">
                <a:latin typeface="Bahnschrift SemiBold" panose="020B0502040204020203" pitchFamily="34" charset="0"/>
              </a:rPr>
              <a:t> </a:t>
            </a:r>
            <a:r>
              <a:rPr lang="en-US" sz="2000" dirty="0" smtClean="0">
                <a:latin typeface="Bahnschrift SemiBold" panose="020B0502040204020203" pitchFamily="34" charset="0"/>
              </a:rPr>
              <a:t> </a:t>
            </a:r>
          </a:p>
          <a:p>
            <a:pPr algn="ctr"/>
            <a:r>
              <a:rPr lang="en-US" sz="2000" dirty="0" err="1" smtClean="0">
                <a:latin typeface="Bahnschrift SemiBold" panose="020B0502040204020203" pitchFamily="34" charset="0"/>
              </a:rPr>
              <a:t>Dr</a:t>
            </a:r>
            <a:r>
              <a:rPr lang="en-US" sz="2000" dirty="0" smtClean="0">
                <a:latin typeface="Bahnschrift SemiBold" panose="020B0502040204020203" pitchFamily="34" charset="0"/>
              </a:rPr>
              <a:t> D </a:t>
            </a:r>
            <a:r>
              <a:rPr lang="en-US" sz="2000" dirty="0" err="1" smtClean="0">
                <a:latin typeface="Bahnschrift SemiBold" panose="020B0502040204020203" pitchFamily="34" charset="0"/>
              </a:rPr>
              <a:t>Anuradha</a:t>
            </a:r>
            <a:endParaRPr lang="en-US" sz="2000" dirty="0" smtClean="0">
              <a:latin typeface="Bahnschrift SemiBold" panose="020B0502040204020203" pitchFamily="34" charset="0"/>
            </a:endParaRPr>
          </a:p>
          <a:p>
            <a:pPr algn="ctr"/>
            <a:r>
              <a:rPr lang="en-US" sz="2000" dirty="0" smtClean="0">
                <a:latin typeface="Bahnschrift SemiBold" panose="020B0502040204020203" pitchFamily="34" charset="0"/>
              </a:rPr>
              <a:t>   CSE Department</a:t>
            </a:r>
          </a:p>
          <a:p>
            <a:pPr algn="ctr"/>
            <a:r>
              <a:rPr lang="en-US" sz="2000" dirty="0" smtClean="0">
                <a:latin typeface="Bahnschrift SemiBold" panose="020B0502040204020203" pitchFamily="34" charset="0"/>
              </a:rPr>
              <a:t> Professor</a:t>
            </a:r>
            <a:endParaRPr lang="en-US" sz="2000" dirty="0">
              <a:latin typeface="Bahnschrift SemiBol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SemiBold" panose="020B0502040204020203" pitchFamily="34" charset="0"/>
            </a:endParaRPr>
          </a:p>
        </p:txBody>
      </p:sp>
      <p:sp>
        <p:nvSpPr>
          <p:cNvPr id="67" name="Flowchart: Terminator 66"/>
          <p:cNvSpPr/>
          <p:nvPr/>
        </p:nvSpPr>
        <p:spPr>
          <a:xfrm>
            <a:off x="5544630" y="1788554"/>
            <a:ext cx="3119999" cy="3692000"/>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oper Black" panose="0208090404030B020404" pitchFamily="18" charset="0"/>
            </a:endParaRPr>
          </a:p>
        </p:txBody>
      </p:sp>
      <p:sp>
        <p:nvSpPr>
          <p:cNvPr id="21" name="Flowchart: Terminator 20"/>
          <p:cNvSpPr/>
          <p:nvPr/>
        </p:nvSpPr>
        <p:spPr>
          <a:xfrm>
            <a:off x="418156" y="1837422"/>
            <a:ext cx="1309634" cy="3103746"/>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oper Black" panose="0208090404030B020404" pitchFamily="18" charset="0"/>
            </a:endParaRPr>
          </a:p>
        </p:txBody>
      </p:sp>
      <p:sp>
        <p:nvSpPr>
          <p:cNvPr id="2" name="Title 1"/>
          <p:cNvSpPr>
            <a:spLocks noGrp="1"/>
          </p:cNvSpPr>
          <p:nvPr>
            <p:ph type="title"/>
          </p:nvPr>
        </p:nvSpPr>
        <p:spPr>
          <a:xfrm>
            <a:off x="465291" y="437031"/>
            <a:ext cx="7797662" cy="1151965"/>
          </a:xfrm>
        </p:spPr>
        <p:txBody>
          <a:bodyPr>
            <a:normAutofit/>
          </a:bodyPr>
          <a:lstStyle/>
          <a:p>
            <a:r>
              <a:rPr lang="en-US" sz="2400" dirty="0" smtClean="0">
                <a:solidFill>
                  <a:schemeClr val="tx1"/>
                </a:solidFill>
                <a:latin typeface="Cooper Black" panose="0208090404030B020404" pitchFamily="18" charset="0"/>
              </a:rPr>
              <a:t>System Architecture Diagram</a:t>
            </a:r>
            <a:endParaRPr lang="en-US" sz="2400" dirty="0">
              <a:solidFill>
                <a:schemeClr val="tx1"/>
              </a:solidFill>
              <a:latin typeface="Cooper Black" panose="0208090404030B020404" pitchFamily="18" charset="0"/>
            </a:endParaRPr>
          </a:p>
        </p:txBody>
      </p:sp>
      <p:pic>
        <p:nvPicPr>
          <p:cNvPr id="1026" name="Picture 2" descr="https://tse3.mm.bing.net/th?id=OIP.4dsVJu-4MRBNwh1mMTzIeAHaG5&amp;pid=Api&amp;P=0&amp;w=168&amp;h=157"/>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633997" y="2217416"/>
            <a:ext cx="877951" cy="8022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28" name="Picture 4" descr="https://tse4.mm.bing.net/th?id=OIP.XKdZgJT9MaVBqYDg-5JlvgAAAA&amp;pid=Api&amp;P=0&amp;w=300&amp;h=300"/>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74569" y="3571533"/>
            <a:ext cx="955452" cy="9005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32" name="Picture 8" descr="https://tse2.mm.bing.net/th?id=OIP.HRl6hZdo9nhyl0I3g6hRwAHaEc&amp;pid=Api&amp;P=0&amp;w=276&amp;h=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072" y="2788419"/>
            <a:ext cx="1014612" cy="887014"/>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pic>
        <p:nvPicPr>
          <p:cNvPr id="1034" name="Picture 10" descr="https://tse2.mm.bing.net/th?id=OIP.d0IDHrMVNE6LZQH3Ow2DGwHaHa&amp;pid=Api&amp;P=0&amp;w=300&amp;h=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7956" y="3697553"/>
            <a:ext cx="763279" cy="67030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
        <p:nvSpPr>
          <p:cNvPr id="34" name="TextBox 33"/>
          <p:cNvSpPr txBox="1"/>
          <p:nvPr/>
        </p:nvSpPr>
        <p:spPr>
          <a:xfrm>
            <a:off x="6137630" y="2632290"/>
            <a:ext cx="1834154" cy="830997"/>
          </a:xfrm>
          <a:prstGeom prst="rect">
            <a:avLst/>
          </a:prstGeom>
          <a:noFill/>
        </p:spPr>
        <p:txBody>
          <a:bodyPr wrap="square" rtlCol="0">
            <a:spAutoFit/>
          </a:bodyPr>
          <a:lstStyle/>
          <a:p>
            <a:pPr algn="ctr"/>
            <a:r>
              <a:rPr lang="en-US" sz="1600" dirty="0" smtClean="0">
                <a:latin typeface="Bahnschrift SemiBold" panose="020B0502040204020203" pitchFamily="34" charset="0"/>
              </a:rPr>
              <a:t>Web Server</a:t>
            </a:r>
          </a:p>
          <a:p>
            <a:pPr algn="ctr"/>
            <a:r>
              <a:rPr lang="en-US" sz="1600" dirty="0" smtClean="0">
                <a:latin typeface="Bahnschrift SemiBold" panose="020B0502040204020203" pitchFamily="34" charset="0"/>
              </a:rPr>
              <a:t>( Contains app logic )</a:t>
            </a:r>
            <a:endParaRPr lang="en-US" sz="1600" dirty="0">
              <a:latin typeface="Bahnschrift SemiBold" panose="020B0502040204020203" pitchFamily="34" charset="0"/>
            </a:endParaRPr>
          </a:p>
        </p:txBody>
      </p:sp>
      <p:sp>
        <p:nvSpPr>
          <p:cNvPr id="36" name="TextBox 35"/>
          <p:cNvSpPr txBox="1"/>
          <p:nvPr/>
        </p:nvSpPr>
        <p:spPr>
          <a:xfrm>
            <a:off x="2569733" y="4161109"/>
            <a:ext cx="2098803" cy="1323439"/>
          </a:xfrm>
          <a:prstGeom prst="rect">
            <a:avLst/>
          </a:prstGeom>
          <a:noFill/>
        </p:spPr>
        <p:txBody>
          <a:bodyPr wrap="square" rtlCol="0">
            <a:spAutoFit/>
          </a:bodyPr>
          <a:lstStyle/>
          <a:p>
            <a:pPr algn="ctr"/>
            <a:r>
              <a:rPr lang="en-US" sz="1600" dirty="0" smtClean="0">
                <a:latin typeface="Bahnschrift SemiBold" panose="020B0502040204020203" pitchFamily="34" charset="0"/>
              </a:rPr>
              <a:t>what the users sees and interact with </a:t>
            </a:r>
            <a:r>
              <a:rPr lang="en-US" sz="1600" dirty="0" err="1" smtClean="0">
                <a:latin typeface="Bahnschrift SemiBold" panose="020B0502040204020203" pitchFamily="34" charset="0"/>
              </a:rPr>
              <a:t>html,css</a:t>
            </a:r>
            <a:r>
              <a:rPr lang="en-US" sz="1600" dirty="0" smtClean="0">
                <a:latin typeface="Bahnschrift SemiBold" panose="020B0502040204020203" pitchFamily="34" charset="0"/>
              </a:rPr>
              <a:t>,</a:t>
            </a:r>
          </a:p>
          <a:p>
            <a:pPr algn="ctr"/>
            <a:r>
              <a:rPr lang="en-US" sz="1600" dirty="0" err="1" smtClean="0">
                <a:latin typeface="Bahnschrift SemiBold" panose="020B0502040204020203" pitchFamily="34" charset="0"/>
              </a:rPr>
              <a:t>javascript</a:t>
            </a:r>
            <a:endParaRPr lang="en-US" sz="1600" dirty="0" smtClean="0">
              <a:latin typeface="Bahnschrift SemiBold" panose="020B0502040204020203" pitchFamily="34" charset="0"/>
            </a:endParaRPr>
          </a:p>
          <a:p>
            <a:pPr algn="ctr"/>
            <a:r>
              <a:rPr lang="en-US" sz="1600" dirty="0" smtClean="0">
                <a:latin typeface="Bahnschrift SemiBold" panose="020B0502040204020203" pitchFamily="34" charset="0"/>
              </a:rPr>
              <a:t>( Frontend ) </a:t>
            </a:r>
            <a:endParaRPr lang="en-US" sz="1600" dirty="0">
              <a:latin typeface="Bahnschrift SemiBold" panose="020B0502040204020203" pitchFamily="34" charset="0"/>
            </a:endParaRPr>
          </a:p>
        </p:txBody>
      </p:sp>
      <p:sp>
        <p:nvSpPr>
          <p:cNvPr id="4" name="TextBox 3"/>
          <p:cNvSpPr txBox="1"/>
          <p:nvPr/>
        </p:nvSpPr>
        <p:spPr>
          <a:xfrm>
            <a:off x="1935398" y="2666939"/>
            <a:ext cx="1457002" cy="338554"/>
          </a:xfrm>
          <a:prstGeom prst="rect">
            <a:avLst/>
          </a:prstGeom>
          <a:noFill/>
        </p:spPr>
        <p:txBody>
          <a:bodyPr wrap="square" rtlCol="0">
            <a:spAutoFit/>
          </a:bodyPr>
          <a:lstStyle/>
          <a:p>
            <a:r>
              <a:rPr lang="en-US" sz="1600" dirty="0" smtClean="0">
                <a:latin typeface="Bahnschrift SemiBold" panose="020B0502040204020203" pitchFamily="34" charset="0"/>
              </a:rPr>
              <a:t>Collect data</a:t>
            </a:r>
            <a:endParaRPr lang="en-US" sz="1600" dirty="0">
              <a:latin typeface="Bahnschrift SemiBold" panose="020B0502040204020203" pitchFamily="34" charset="0"/>
            </a:endParaRPr>
          </a:p>
        </p:txBody>
      </p:sp>
      <p:sp>
        <p:nvSpPr>
          <p:cNvPr id="28" name="TextBox 27"/>
          <p:cNvSpPr txBox="1"/>
          <p:nvPr/>
        </p:nvSpPr>
        <p:spPr>
          <a:xfrm>
            <a:off x="1848958" y="3380751"/>
            <a:ext cx="1131277" cy="584775"/>
          </a:xfrm>
          <a:prstGeom prst="rect">
            <a:avLst/>
          </a:prstGeom>
          <a:noFill/>
        </p:spPr>
        <p:txBody>
          <a:bodyPr wrap="square" rtlCol="0">
            <a:spAutoFit/>
          </a:bodyPr>
          <a:lstStyle/>
          <a:p>
            <a:r>
              <a:rPr lang="en-US" sz="1600" dirty="0" smtClean="0">
                <a:latin typeface="Bahnschrift SemiBold" panose="020B0502040204020203" pitchFamily="34" charset="0"/>
              </a:rPr>
              <a:t>Display </a:t>
            </a:r>
          </a:p>
          <a:p>
            <a:r>
              <a:rPr lang="en-US" sz="1600" dirty="0" smtClean="0">
                <a:latin typeface="Bahnschrift SemiBold" panose="020B0502040204020203" pitchFamily="34" charset="0"/>
              </a:rPr>
              <a:t>Results</a:t>
            </a:r>
            <a:endParaRPr lang="en-US" sz="1600" dirty="0">
              <a:latin typeface="Bahnschrift SemiBold" panose="020B0502040204020203" pitchFamily="34" charset="0"/>
            </a:endParaRPr>
          </a:p>
        </p:txBody>
      </p:sp>
      <p:cxnSp>
        <p:nvCxnSpPr>
          <p:cNvPr id="43" name="Straight Arrow Connector 42"/>
          <p:cNvCxnSpPr/>
          <p:nvPr/>
        </p:nvCxnSpPr>
        <p:spPr>
          <a:xfrm>
            <a:off x="2003650" y="3115763"/>
            <a:ext cx="112701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1812041" y="3354819"/>
            <a:ext cx="1004876" cy="1717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48" name="Picture 2" descr="Server Svg Png Icon Free Download (#569193) - OnlineWebFonts.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4756" y="2015065"/>
            <a:ext cx="628760" cy="4816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cxnSp>
        <p:nvCxnSpPr>
          <p:cNvPr id="55" name="Straight Arrow Connector 54"/>
          <p:cNvCxnSpPr/>
          <p:nvPr/>
        </p:nvCxnSpPr>
        <p:spPr>
          <a:xfrm>
            <a:off x="4613341" y="3100627"/>
            <a:ext cx="851771" cy="2055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flipV="1">
            <a:off x="4282471" y="3297616"/>
            <a:ext cx="881232" cy="1295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4570703" y="2652921"/>
            <a:ext cx="1008112" cy="338554"/>
          </a:xfrm>
          <a:prstGeom prst="rect">
            <a:avLst/>
          </a:prstGeom>
          <a:noFill/>
        </p:spPr>
        <p:txBody>
          <a:bodyPr wrap="square" rtlCol="0">
            <a:spAutoFit/>
          </a:bodyPr>
          <a:lstStyle/>
          <a:p>
            <a:r>
              <a:rPr lang="en-US" sz="1600" dirty="0" smtClean="0">
                <a:latin typeface="Bahnschrift SemiBold" panose="020B0502040204020203" pitchFamily="34" charset="0"/>
              </a:rPr>
              <a:t>Request</a:t>
            </a:r>
            <a:endParaRPr lang="en-US" sz="1600" dirty="0">
              <a:latin typeface="Bahnschrift SemiBold" panose="020B0502040204020203" pitchFamily="34" charset="0"/>
            </a:endParaRPr>
          </a:p>
        </p:txBody>
      </p:sp>
      <p:sp>
        <p:nvSpPr>
          <p:cNvPr id="58" name="TextBox 57"/>
          <p:cNvSpPr txBox="1"/>
          <p:nvPr/>
        </p:nvSpPr>
        <p:spPr>
          <a:xfrm>
            <a:off x="4219171" y="3376405"/>
            <a:ext cx="1102771" cy="338554"/>
          </a:xfrm>
          <a:prstGeom prst="rect">
            <a:avLst/>
          </a:prstGeom>
          <a:noFill/>
        </p:spPr>
        <p:txBody>
          <a:bodyPr wrap="square" rtlCol="0">
            <a:spAutoFit/>
          </a:bodyPr>
          <a:lstStyle/>
          <a:p>
            <a:r>
              <a:rPr lang="en-US" sz="1600" dirty="0" smtClean="0">
                <a:latin typeface="Bahnschrift SemiBold" panose="020B0502040204020203" pitchFamily="34" charset="0"/>
              </a:rPr>
              <a:t>Response</a:t>
            </a:r>
            <a:endParaRPr lang="en-US" sz="1600" dirty="0">
              <a:latin typeface="Bahnschrift SemiBold" panose="020B0502040204020203" pitchFamily="34" charset="0"/>
            </a:endParaRPr>
          </a:p>
        </p:txBody>
      </p:sp>
      <p:sp>
        <p:nvSpPr>
          <p:cNvPr id="60" name="TextBox 59"/>
          <p:cNvSpPr txBox="1"/>
          <p:nvPr/>
        </p:nvSpPr>
        <p:spPr>
          <a:xfrm>
            <a:off x="7392818" y="4557544"/>
            <a:ext cx="1224136" cy="584775"/>
          </a:xfrm>
          <a:prstGeom prst="rect">
            <a:avLst/>
          </a:prstGeom>
          <a:noFill/>
        </p:spPr>
        <p:txBody>
          <a:bodyPr wrap="square" rtlCol="0">
            <a:spAutoFit/>
          </a:bodyPr>
          <a:lstStyle/>
          <a:p>
            <a:r>
              <a:rPr lang="en-US" sz="1600" dirty="0" smtClean="0">
                <a:latin typeface="Bahnschrift SemiBold" panose="020B0502040204020203" pitchFamily="34" charset="0"/>
              </a:rPr>
              <a:t>Database</a:t>
            </a:r>
          </a:p>
          <a:p>
            <a:r>
              <a:rPr lang="en-US" sz="1600" dirty="0" smtClean="0">
                <a:latin typeface="Bahnschrift SemiBold" panose="020B0502040204020203" pitchFamily="34" charset="0"/>
              </a:rPr>
              <a:t>( MySQL)</a:t>
            </a:r>
            <a:endParaRPr lang="en-US" sz="1600" dirty="0">
              <a:latin typeface="Bahnschrift SemiBold" panose="020B0502040204020203" pitchFamily="34" charset="0"/>
            </a:endParaRPr>
          </a:p>
        </p:txBody>
      </p:sp>
      <p:pic>
        <p:nvPicPr>
          <p:cNvPr id="61" name="Picture 4" descr="https://tse2.mm.bing.net/th?id=OIP.8Ck3Lp06jASLSybjpchJJgHaHa&amp;pid=Api&amp;P=0&amp;w=300&amp;h=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1067" y="3852560"/>
            <a:ext cx="973273" cy="64807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
        <p:nvSpPr>
          <p:cNvPr id="62" name="TextBox 61"/>
          <p:cNvSpPr txBox="1"/>
          <p:nvPr/>
        </p:nvSpPr>
        <p:spPr>
          <a:xfrm>
            <a:off x="5662807" y="4640248"/>
            <a:ext cx="1368152" cy="338554"/>
          </a:xfrm>
          <a:prstGeom prst="rect">
            <a:avLst/>
          </a:prstGeom>
          <a:noFill/>
        </p:spPr>
        <p:txBody>
          <a:bodyPr wrap="square" rtlCol="0">
            <a:spAutoFit/>
          </a:bodyPr>
          <a:lstStyle/>
          <a:p>
            <a:r>
              <a:rPr lang="en-US" sz="1600" dirty="0" smtClean="0">
                <a:latin typeface="Bahnschrift SemiBold" panose="020B0502040204020203" pitchFamily="34" charset="0"/>
              </a:rPr>
              <a:t>Files system</a:t>
            </a:r>
            <a:endParaRPr lang="en-US" sz="1600" dirty="0">
              <a:latin typeface="Bahnschrift SemiBold" panose="020B0502040204020203" pitchFamily="34" charset="0"/>
            </a:endParaRPr>
          </a:p>
        </p:txBody>
      </p:sp>
      <p:sp>
        <p:nvSpPr>
          <p:cNvPr id="63" name="TextBox 62"/>
          <p:cNvSpPr txBox="1"/>
          <p:nvPr/>
        </p:nvSpPr>
        <p:spPr>
          <a:xfrm>
            <a:off x="6577291" y="5122018"/>
            <a:ext cx="1224136" cy="338554"/>
          </a:xfrm>
          <a:prstGeom prst="rect">
            <a:avLst/>
          </a:prstGeom>
          <a:noFill/>
        </p:spPr>
        <p:txBody>
          <a:bodyPr wrap="square" rtlCol="0">
            <a:spAutoFit/>
          </a:bodyPr>
          <a:lstStyle/>
          <a:p>
            <a:r>
              <a:rPr lang="en-US" sz="1600" dirty="0" smtClean="0">
                <a:latin typeface="Bahnschrift SemiBold" panose="020B0502040204020203" pitchFamily="34" charset="0"/>
              </a:rPr>
              <a:t>(Backend)</a:t>
            </a:r>
            <a:endParaRPr lang="en-US" sz="1600" dirty="0">
              <a:latin typeface="Bahnschrift SemiBold" panose="020B0502040204020203" pitchFamily="34" charset="0"/>
            </a:endParaRPr>
          </a:p>
        </p:txBody>
      </p:sp>
      <p:cxnSp>
        <p:nvCxnSpPr>
          <p:cNvPr id="65" name="Curved Connector 64"/>
          <p:cNvCxnSpPr/>
          <p:nvPr/>
        </p:nvCxnSpPr>
        <p:spPr>
          <a:xfrm rot="5400000">
            <a:off x="5502299" y="2720326"/>
            <a:ext cx="1334969" cy="406097"/>
          </a:xfrm>
          <a:prstGeom prst="curvedConnector3">
            <a:avLst>
              <a:gd name="adj1" fmla="val -8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rot="16200000" flipH="1">
            <a:off x="7238676" y="2731953"/>
            <a:ext cx="1303152" cy="324307"/>
          </a:xfrm>
          <a:prstGeom prst="curvedConnector3">
            <a:avLst>
              <a:gd name="adj1" fmla="val 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p:cNvCxnSpPr/>
          <p:nvPr/>
        </p:nvCxnSpPr>
        <p:spPr>
          <a:xfrm rot="5400000" flipH="1" flipV="1">
            <a:off x="6514734" y="3725203"/>
            <a:ext cx="644589" cy="369184"/>
          </a:xfrm>
          <a:prstGeom prst="curvedConnector3">
            <a:avLst>
              <a:gd name="adj1" fmla="val -15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p:nvPr/>
        </p:nvCxnSpPr>
        <p:spPr>
          <a:xfrm rot="16200000" flipV="1">
            <a:off x="7122805" y="3713583"/>
            <a:ext cx="590964" cy="392425"/>
          </a:xfrm>
          <a:prstGeom prst="curvedConnector3">
            <a:avLst>
              <a:gd name="adj1" fmla="val -86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6312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90"/>
                                          </p:val>
                                        </p:tav>
                                        <p:tav tm="100000">
                                          <p:val>
                                            <p:fltVal val="0"/>
                                          </p:val>
                                        </p:tav>
                                      </p:tavLst>
                                    </p:anim>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p:cTn id="15" dur="500" fill="hold"/>
                                        <p:tgtEl>
                                          <p:spTgt spid="1028"/>
                                        </p:tgtEl>
                                        <p:attrNameLst>
                                          <p:attrName>ppt_w</p:attrName>
                                        </p:attrNameLst>
                                      </p:cBhvr>
                                      <p:tavLst>
                                        <p:tav tm="0">
                                          <p:val>
                                            <p:fltVal val="0"/>
                                          </p:val>
                                        </p:tav>
                                        <p:tav tm="100000">
                                          <p:val>
                                            <p:strVal val="#ppt_w"/>
                                          </p:val>
                                        </p:tav>
                                      </p:tavLst>
                                    </p:anim>
                                    <p:anim calcmode="lin" valueType="num">
                                      <p:cBhvr>
                                        <p:cTn id="16" dur="500" fill="hold"/>
                                        <p:tgtEl>
                                          <p:spTgt spid="1028"/>
                                        </p:tgtEl>
                                        <p:attrNameLst>
                                          <p:attrName>ppt_h</p:attrName>
                                        </p:attrNameLst>
                                      </p:cBhvr>
                                      <p:tavLst>
                                        <p:tav tm="0">
                                          <p:val>
                                            <p:fltVal val="0"/>
                                          </p:val>
                                        </p:tav>
                                        <p:tav tm="100000">
                                          <p:val>
                                            <p:strVal val="#ppt_h"/>
                                          </p:val>
                                        </p:tav>
                                      </p:tavLst>
                                    </p:anim>
                                    <p:anim calcmode="lin" valueType="num">
                                      <p:cBhvr>
                                        <p:cTn id="17" dur="500" fill="hold"/>
                                        <p:tgtEl>
                                          <p:spTgt spid="1028"/>
                                        </p:tgtEl>
                                        <p:attrNameLst>
                                          <p:attrName>style.rotation</p:attrName>
                                        </p:attrNameLst>
                                      </p:cBhvr>
                                      <p:tavLst>
                                        <p:tav tm="0">
                                          <p:val>
                                            <p:fltVal val="90"/>
                                          </p:val>
                                        </p:tav>
                                        <p:tav tm="100000">
                                          <p:val>
                                            <p:fltVal val="0"/>
                                          </p:val>
                                        </p:tav>
                                      </p:tavLst>
                                    </p:anim>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barn(inVertical)">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ppt_x"/>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1034"/>
                                        </p:tgtEl>
                                        <p:attrNameLst>
                                          <p:attrName>style.visibility</p:attrName>
                                        </p:attrNameLst>
                                      </p:cBhvr>
                                      <p:to>
                                        <p:strVal val="visible"/>
                                      </p:to>
                                    </p:set>
                                    <p:animEffect transition="in" filter="wipe(down)">
                                      <p:cBhvr>
                                        <p:cTn id="40" dur="145">
                                          <p:stCondLst>
                                            <p:cond delay="0"/>
                                          </p:stCondLst>
                                        </p:cTn>
                                        <p:tgtEl>
                                          <p:spTgt spid="1034"/>
                                        </p:tgtEl>
                                      </p:cBhvr>
                                    </p:animEffect>
                                    <p:anim calcmode="lin" valueType="num">
                                      <p:cBhvr>
                                        <p:cTn id="41" dur="456"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42" dur="166"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43" dur="166" tmFilter="0, 0; 0.125,0.2665; 0.25,0.4; 0.375,0.465; 0.5,0.5;  0.625,0.535; 0.75,0.6; 0.875,0.7335; 1,1">
                                          <p:stCondLst>
                                            <p:cond delay="166"/>
                                          </p:stCondLst>
                                        </p:cTn>
                                        <p:tgtEl>
                                          <p:spTgt spid="1034"/>
                                        </p:tgtEl>
                                        <p:attrNameLst>
                                          <p:attrName>ppt_y</p:attrName>
                                        </p:attrNameLst>
                                      </p:cBhvr>
                                      <p:tavLst>
                                        <p:tav tm="0" fmla="#ppt_y-sin(pi*$)/9">
                                          <p:val>
                                            <p:fltVal val="0"/>
                                          </p:val>
                                        </p:tav>
                                        <p:tav tm="100000">
                                          <p:val>
                                            <p:fltVal val="1"/>
                                          </p:val>
                                        </p:tav>
                                      </p:tavLst>
                                    </p:anim>
                                    <p:anim calcmode="lin" valueType="num">
                                      <p:cBhvr>
                                        <p:cTn id="44" dur="83" tmFilter="0, 0; 0.125,0.2665; 0.25,0.4; 0.375,0.465; 0.5,0.5;  0.625,0.535; 0.75,0.6; 0.875,0.7335; 1,1">
                                          <p:stCondLst>
                                            <p:cond delay="331"/>
                                          </p:stCondLst>
                                        </p:cTn>
                                        <p:tgtEl>
                                          <p:spTgt spid="1034"/>
                                        </p:tgtEl>
                                        <p:attrNameLst>
                                          <p:attrName>ppt_y</p:attrName>
                                        </p:attrNameLst>
                                      </p:cBhvr>
                                      <p:tavLst>
                                        <p:tav tm="0" fmla="#ppt_y-sin(pi*$)/27">
                                          <p:val>
                                            <p:fltVal val="0"/>
                                          </p:val>
                                        </p:tav>
                                        <p:tav tm="100000">
                                          <p:val>
                                            <p:fltVal val="1"/>
                                          </p:val>
                                        </p:tav>
                                      </p:tavLst>
                                    </p:anim>
                                    <p:anim calcmode="lin" valueType="num">
                                      <p:cBhvr>
                                        <p:cTn id="45" dur="41" tmFilter="0, 0; 0.125,0.2665; 0.25,0.4; 0.375,0.465; 0.5,0.5;  0.625,0.535; 0.75,0.6; 0.875,0.7335; 1,1">
                                          <p:stCondLst>
                                            <p:cond delay="414"/>
                                          </p:stCondLst>
                                        </p:cTn>
                                        <p:tgtEl>
                                          <p:spTgt spid="1034"/>
                                        </p:tgtEl>
                                        <p:attrNameLst>
                                          <p:attrName>ppt_y</p:attrName>
                                        </p:attrNameLst>
                                      </p:cBhvr>
                                      <p:tavLst>
                                        <p:tav tm="0" fmla="#ppt_y-sin(pi*$)/81">
                                          <p:val>
                                            <p:fltVal val="0"/>
                                          </p:val>
                                        </p:tav>
                                        <p:tav tm="100000">
                                          <p:val>
                                            <p:fltVal val="1"/>
                                          </p:val>
                                        </p:tav>
                                      </p:tavLst>
                                    </p:anim>
                                    <p:animScale>
                                      <p:cBhvr>
                                        <p:cTn id="46" dur="7">
                                          <p:stCondLst>
                                            <p:cond delay="163"/>
                                          </p:stCondLst>
                                        </p:cTn>
                                        <p:tgtEl>
                                          <p:spTgt spid="1034"/>
                                        </p:tgtEl>
                                      </p:cBhvr>
                                      <p:to x="100000" y="60000"/>
                                    </p:animScale>
                                    <p:animScale>
                                      <p:cBhvr>
                                        <p:cTn id="47" dur="42" decel="50000">
                                          <p:stCondLst>
                                            <p:cond delay="169"/>
                                          </p:stCondLst>
                                        </p:cTn>
                                        <p:tgtEl>
                                          <p:spTgt spid="1034"/>
                                        </p:tgtEl>
                                      </p:cBhvr>
                                      <p:to x="100000" y="100000"/>
                                    </p:animScale>
                                    <p:animScale>
                                      <p:cBhvr>
                                        <p:cTn id="48" dur="7">
                                          <p:stCondLst>
                                            <p:cond delay="328"/>
                                          </p:stCondLst>
                                        </p:cTn>
                                        <p:tgtEl>
                                          <p:spTgt spid="1034"/>
                                        </p:tgtEl>
                                      </p:cBhvr>
                                      <p:to x="100000" y="80000"/>
                                    </p:animScale>
                                    <p:animScale>
                                      <p:cBhvr>
                                        <p:cTn id="49" dur="42" decel="50000">
                                          <p:stCondLst>
                                            <p:cond delay="335"/>
                                          </p:stCondLst>
                                        </p:cTn>
                                        <p:tgtEl>
                                          <p:spTgt spid="1034"/>
                                        </p:tgtEl>
                                      </p:cBhvr>
                                      <p:to x="100000" y="100000"/>
                                    </p:animScale>
                                    <p:animScale>
                                      <p:cBhvr>
                                        <p:cTn id="50" dur="7">
                                          <p:stCondLst>
                                            <p:cond delay="411"/>
                                          </p:stCondLst>
                                        </p:cTn>
                                        <p:tgtEl>
                                          <p:spTgt spid="1034"/>
                                        </p:tgtEl>
                                      </p:cBhvr>
                                      <p:to x="100000" y="90000"/>
                                    </p:animScale>
                                    <p:animScale>
                                      <p:cBhvr>
                                        <p:cTn id="51" dur="42" decel="50000">
                                          <p:stCondLst>
                                            <p:cond delay="417"/>
                                          </p:stCondLst>
                                        </p:cTn>
                                        <p:tgtEl>
                                          <p:spTgt spid="1034"/>
                                        </p:tgtEl>
                                      </p:cBhvr>
                                      <p:to x="100000" y="100000"/>
                                    </p:animScale>
                                    <p:animScale>
                                      <p:cBhvr>
                                        <p:cTn id="52" dur="7">
                                          <p:stCondLst>
                                            <p:cond delay="452"/>
                                          </p:stCondLst>
                                        </p:cTn>
                                        <p:tgtEl>
                                          <p:spTgt spid="1034"/>
                                        </p:tgtEl>
                                      </p:cBhvr>
                                      <p:to x="100000" y="95000"/>
                                    </p:animScale>
                                    <p:animScale>
                                      <p:cBhvr>
                                        <p:cTn id="53" dur="42" decel="50000">
                                          <p:stCondLst>
                                            <p:cond delay="459"/>
                                          </p:stCondLst>
                                        </p:cTn>
                                        <p:tgtEl>
                                          <p:spTgt spid="10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86956" y="94100"/>
            <a:ext cx="7806847" cy="393754"/>
          </a:xfrm>
        </p:spPr>
        <p:txBody>
          <a:bodyPr>
            <a:noAutofit/>
          </a:bodyPr>
          <a:lstStyle/>
          <a:p>
            <a:r>
              <a:rPr lang="en-US" sz="2400" dirty="0" smtClean="0">
                <a:solidFill>
                  <a:schemeClr val="tx1"/>
                </a:solidFill>
                <a:latin typeface="Cooper Black" panose="0208090404030B020404" pitchFamily="18" charset="0"/>
              </a:rPr>
              <a:t>ER Diagram</a:t>
            </a:r>
            <a:endParaRPr lang="en-US" sz="2400" dirty="0">
              <a:solidFill>
                <a:schemeClr val="tx1"/>
              </a:solidFill>
              <a:latin typeface="Cooper Black" panose="0208090404030B020404" pitchFamily="18" charset="0"/>
            </a:endParaRPr>
          </a:p>
        </p:txBody>
      </p:sp>
      <p:sp>
        <p:nvSpPr>
          <p:cNvPr id="3" name="Rectangle 2"/>
          <p:cNvSpPr/>
          <p:nvPr/>
        </p:nvSpPr>
        <p:spPr>
          <a:xfrm>
            <a:off x="1212063" y="2348880"/>
            <a:ext cx="6912768" cy="7200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sp>
        <p:nvSpPr>
          <p:cNvPr id="4" name="Rectangle 3"/>
          <p:cNvSpPr/>
          <p:nvPr/>
        </p:nvSpPr>
        <p:spPr>
          <a:xfrm>
            <a:off x="1066410" y="2528672"/>
            <a:ext cx="1008112" cy="390958"/>
          </a:xfrm>
          <a:prstGeom prst="rect">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Login</a:t>
            </a:r>
            <a:endParaRPr lang="en-US" sz="1400" dirty="0">
              <a:latin typeface="Comic Sans MS" panose="030F0702030302020204" pitchFamily="66" charset="0"/>
            </a:endParaRPr>
          </a:p>
        </p:txBody>
      </p:sp>
      <p:sp>
        <p:nvSpPr>
          <p:cNvPr id="8" name="Flowchart: Terminator 7"/>
          <p:cNvSpPr/>
          <p:nvPr/>
        </p:nvSpPr>
        <p:spPr>
          <a:xfrm>
            <a:off x="318581" y="696727"/>
            <a:ext cx="1218312" cy="41439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Email ID</a:t>
            </a:r>
            <a:endParaRPr lang="en-US" sz="1400" dirty="0">
              <a:latin typeface="Comic Sans MS" panose="030F0702030302020204" pitchFamily="66" charset="0"/>
            </a:endParaRPr>
          </a:p>
        </p:txBody>
      </p:sp>
      <p:sp>
        <p:nvSpPr>
          <p:cNvPr id="9" name="Flowchart: Terminator 8"/>
          <p:cNvSpPr/>
          <p:nvPr/>
        </p:nvSpPr>
        <p:spPr>
          <a:xfrm>
            <a:off x="4920302" y="4719078"/>
            <a:ext cx="980820" cy="422408"/>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Skills</a:t>
            </a:r>
            <a:endParaRPr lang="en-US" sz="1400" dirty="0">
              <a:latin typeface="Comic Sans MS" panose="030F0702030302020204" pitchFamily="66" charset="0"/>
            </a:endParaRPr>
          </a:p>
        </p:txBody>
      </p:sp>
      <p:sp>
        <p:nvSpPr>
          <p:cNvPr id="10" name="Flowchart: Terminator 9"/>
          <p:cNvSpPr/>
          <p:nvPr/>
        </p:nvSpPr>
        <p:spPr>
          <a:xfrm>
            <a:off x="3458542" y="3332248"/>
            <a:ext cx="985513" cy="544466"/>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Login</a:t>
            </a:r>
          </a:p>
          <a:p>
            <a:pPr algn="ctr"/>
            <a:r>
              <a:rPr lang="en-US" sz="1400" dirty="0" smtClean="0">
                <a:latin typeface="Comic Sans MS" panose="030F0702030302020204" pitchFamily="66" charset="0"/>
              </a:rPr>
              <a:t> details</a:t>
            </a:r>
            <a:endParaRPr lang="en-US" sz="1400" dirty="0">
              <a:latin typeface="Comic Sans MS" panose="030F0702030302020204" pitchFamily="66" charset="0"/>
            </a:endParaRPr>
          </a:p>
        </p:txBody>
      </p:sp>
      <p:sp>
        <p:nvSpPr>
          <p:cNvPr id="11" name="Flowchart: Terminator 10"/>
          <p:cNvSpPr/>
          <p:nvPr/>
        </p:nvSpPr>
        <p:spPr>
          <a:xfrm>
            <a:off x="1802953" y="1920134"/>
            <a:ext cx="1152728" cy="33568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Year</a:t>
            </a:r>
            <a:endParaRPr lang="en-US" sz="1400" dirty="0">
              <a:latin typeface="Comic Sans MS" panose="030F0702030302020204" pitchFamily="66" charset="0"/>
            </a:endParaRPr>
          </a:p>
        </p:txBody>
      </p:sp>
      <p:sp>
        <p:nvSpPr>
          <p:cNvPr id="12" name="Flowchart: Terminator 11"/>
          <p:cNvSpPr/>
          <p:nvPr/>
        </p:nvSpPr>
        <p:spPr>
          <a:xfrm>
            <a:off x="1317540" y="1081203"/>
            <a:ext cx="1304236" cy="39567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p:txBody>
      </p:sp>
      <p:sp>
        <p:nvSpPr>
          <p:cNvPr id="13" name="Flowchart: Terminator 12"/>
          <p:cNvSpPr/>
          <p:nvPr/>
        </p:nvSpPr>
        <p:spPr>
          <a:xfrm>
            <a:off x="2385822" y="5061949"/>
            <a:ext cx="926203" cy="36352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Profile</a:t>
            </a:r>
            <a:endParaRPr lang="en-US" sz="1400" dirty="0">
              <a:latin typeface="Comic Sans MS" panose="030F0702030302020204" pitchFamily="66" charset="0"/>
            </a:endParaRPr>
          </a:p>
        </p:txBody>
      </p:sp>
      <p:sp>
        <p:nvSpPr>
          <p:cNvPr id="14" name="Flowchart: Terminator 13"/>
          <p:cNvSpPr/>
          <p:nvPr/>
        </p:nvSpPr>
        <p:spPr>
          <a:xfrm>
            <a:off x="5425431" y="1919789"/>
            <a:ext cx="1278175" cy="538055"/>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Academic details</a:t>
            </a:r>
            <a:endParaRPr lang="en-US" sz="1400" dirty="0">
              <a:latin typeface="Comic Sans MS" panose="030F0702030302020204" pitchFamily="66" charset="0"/>
            </a:endParaRPr>
          </a:p>
        </p:txBody>
      </p:sp>
      <p:sp>
        <p:nvSpPr>
          <p:cNvPr id="15" name="Flowchart: Terminator 14"/>
          <p:cNvSpPr/>
          <p:nvPr/>
        </p:nvSpPr>
        <p:spPr>
          <a:xfrm>
            <a:off x="1081435" y="5245320"/>
            <a:ext cx="1000536" cy="372589"/>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Courses</a:t>
            </a:r>
            <a:endParaRPr lang="en-US" sz="1400" dirty="0">
              <a:latin typeface="Comic Sans MS" panose="030F0702030302020204" pitchFamily="66" charset="0"/>
            </a:endParaRPr>
          </a:p>
        </p:txBody>
      </p:sp>
      <p:sp>
        <p:nvSpPr>
          <p:cNvPr id="16" name="Flowchart: Terminator 15"/>
          <p:cNvSpPr/>
          <p:nvPr/>
        </p:nvSpPr>
        <p:spPr>
          <a:xfrm>
            <a:off x="3199641" y="1841843"/>
            <a:ext cx="1912610" cy="333147"/>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Personal details</a:t>
            </a:r>
            <a:endParaRPr lang="en-US" sz="1400" dirty="0">
              <a:latin typeface="Comic Sans MS" panose="030F0702030302020204" pitchFamily="66" charset="0"/>
            </a:endParaRPr>
          </a:p>
        </p:txBody>
      </p:sp>
      <p:sp>
        <p:nvSpPr>
          <p:cNvPr id="17" name="Flowchart: Terminator 16"/>
          <p:cNvSpPr/>
          <p:nvPr/>
        </p:nvSpPr>
        <p:spPr>
          <a:xfrm>
            <a:off x="1985913" y="5614280"/>
            <a:ext cx="968882" cy="551702"/>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Add Skill</a:t>
            </a:r>
            <a:endParaRPr lang="en-US" sz="1400" dirty="0">
              <a:latin typeface="Comic Sans MS" panose="030F0702030302020204" pitchFamily="66" charset="0"/>
            </a:endParaRPr>
          </a:p>
        </p:txBody>
      </p:sp>
      <p:sp>
        <p:nvSpPr>
          <p:cNvPr id="18" name="Flowchart: Terminator 17"/>
          <p:cNvSpPr/>
          <p:nvPr/>
        </p:nvSpPr>
        <p:spPr>
          <a:xfrm>
            <a:off x="579684" y="5772523"/>
            <a:ext cx="1275092" cy="432048"/>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Placement</a:t>
            </a:r>
            <a:endParaRPr lang="en-US" sz="1400" dirty="0">
              <a:latin typeface="Comic Sans MS" panose="030F0702030302020204" pitchFamily="66" charset="0"/>
            </a:endParaRPr>
          </a:p>
        </p:txBody>
      </p:sp>
      <p:sp>
        <p:nvSpPr>
          <p:cNvPr id="19" name="Flowchart: Decision 18"/>
          <p:cNvSpPr/>
          <p:nvPr/>
        </p:nvSpPr>
        <p:spPr>
          <a:xfrm>
            <a:off x="778695" y="3140220"/>
            <a:ext cx="2052612" cy="767087"/>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Contains</a:t>
            </a:r>
            <a:endParaRPr lang="en-US" sz="1400" dirty="0">
              <a:latin typeface="Comic Sans MS" panose="030F0702030302020204" pitchFamily="66" charset="0"/>
            </a:endParaRPr>
          </a:p>
        </p:txBody>
      </p:sp>
      <p:sp>
        <p:nvSpPr>
          <p:cNvPr id="20" name="Flowchart: Decision 19"/>
          <p:cNvSpPr/>
          <p:nvPr/>
        </p:nvSpPr>
        <p:spPr>
          <a:xfrm>
            <a:off x="2667061" y="2336063"/>
            <a:ext cx="1092430" cy="739639"/>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Has</a:t>
            </a:r>
            <a:endParaRPr lang="en-US" sz="1400" dirty="0">
              <a:latin typeface="Comic Sans MS" panose="030F0702030302020204" pitchFamily="66" charset="0"/>
            </a:endParaRPr>
          </a:p>
        </p:txBody>
      </p:sp>
      <p:sp>
        <p:nvSpPr>
          <p:cNvPr id="21" name="Flowchart: Process 20"/>
          <p:cNvSpPr/>
          <p:nvPr/>
        </p:nvSpPr>
        <p:spPr>
          <a:xfrm>
            <a:off x="778695" y="4244233"/>
            <a:ext cx="1313719" cy="398414"/>
          </a:xfrm>
          <a:prstGeom prst="flowChartProcess">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Home Page</a:t>
            </a:r>
            <a:endParaRPr lang="en-US" sz="1400" dirty="0">
              <a:latin typeface="Comic Sans MS" panose="030F0702030302020204" pitchFamily="66" charset="0"/>
            </a:endParaRPr>
          </a:p>
        </p:txBody>
      </p:sp>
      <p:sp>
        <p:nvSpPr>
          <p:cNvPr id="22" name="Flowchart: Process 21"/>
          <p:cNvSpPr/>
          <p:nvPr/>
        </p:nvSpPr>
        <p:spPr>
          <a:xfrm>
            <a:off x="4121846" y="2536679"/>
            <a:ext cx="990405" cy="563192"/>
          </a:xfrm>
          <a:prstGeom prst="flowChartProcess">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Create account</a:t>
            </a:r>
            <a:endParaRPr lang="en-US" sz="1400" dirty="0">
              <a:latin typeface="Comic Sans MS" panose="030F0702030302020204" pitchFamily="66" charset="0"/>
            </a:endParaRPr>
          </a:p>
        </p:txBody>
      </p:sp>
      <p:sp>
        <p:nvSpPr>
          <p:cNvPr id="23" name="Flowchart: Terminator 22"/>
          <p:cNvSpPr/>
          <p:nvPr/>
        </p:nvSpPr>
        <p:spPr>
          <a:xfrm>
            <a:off x="2612297" y="4327302"/>
            <a:ext cx="1126839" cy="523866"/>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New </a:t>
            </a:r>
          </a:p>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p:txBody>
      </p:sp>
      <p:sp>
        <p:nvSpPr>
          <p:cNvPr id="24" name="Flowchart: Terminator 23"/>
          <p:cNvSpPr/>
          <p:nvPr/>
        </p:nvSpPr>
        <p:spPr>
          <a:xfrm>
            <a:off x="6641405" y="988150"/>
            <a:ext cx="1460285" cy="42853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LinkedIn</a:t>
            </a:r>
            <a:endParaRPr lang="en-US" sz="1400" dirty="0">
              <a:latin typeface="Comic Sans MS" panose="030F0702030302020204" pitchFamily="66" charset="0"/>
            </a:endParaRPr>
          </a:p>
        </p:txBody>
      </p:sp>
      <p:sp>
        <p:nvSpPr>
          <p:cNvPr id="25" name="Flowchart: Terminator 24"/>
          <p:cNvSpPr/>
          <p:nvPr/>
        </p:nvSpPr>
        <p:spPr>
          <a:xfrm>
            <a:off x="3821671" y="4215779"/>
            <a:ext cx="1346143" cy="474884"/>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Confirm</a:t>
            </a:r>
          </a:p>
          <a:p>
            <a:pPr algn="ctr"/>
            <a:r>
              <a:rPr lang="en-US" sz="1400" dirty="0" smtClean="0">
                <a:latin typeface="Comic Sans MS" panose="030F0702030302020204" pitchFamily="66" charset="0"/>
              </a:rPr>
              <a:t> Password</a:t>
            </a:r>
            <a:endParaRPr lang="en-US" sz="1400" dirty="0">
              <a:latin typeface="Comic Sans MS" panose="030F0702030302020204" pitchFamily="66" charset="0"/>
            </a:endParaRPr>
          </a:p>
        </p:txBody>
      </p:sp>
      <p:sp>
        <p:nvSpPr>
          <p:cNvPr id="26" name="Flowchart: Terminator 25"/>
          <p:cNvSpPr/>
          <p:nvPr/>
        </p:nvSpPr>
        <p:spPr>
          <a:xfrm>
            <a:off x="2619585" y="1359858"/>
            <a:ext cx="990406" cy="31646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Name</a:t>
            </a:r>
            <a:endParaRPr lang="en-US" sz="1400" dirty="0">
              <a:latin typeface="Comic Sans MS" panose="030F0702030302020204" pitchFamily="66" charset="0"/>
            </a:endParaRPr>
          </a:p>
        </p:txBody>
      </p:sp>
      <p:sp>
        <p:nvSpPr>
          <p:cNvPr id="27" name="Flowchart: Terminator 26"/>
          <p:cNvSpPr/>
          <p:nvPr/>
        </p:nvSpPr>
        <p:spPr>
          <a:xfrm>
            <a:off x="3123893" y="953564"/>
            <a:ext cx="759486" cy="30086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DOB</a:t>
            </a:r>
            <a:endParaRPr lang="en-US" sz="1400" dirty="0">
              <a:latin typeface="Comic Sans MS" panose="030F0702030302020204" pitchFamily="66" charset="0"/>
            </a:endParaRPr>
          </a:p>
        </p:txBody>
      </p:sp>
      <p:sp>
        <p:nvSpPr>
          <p:cNvPr id="28" name="Flowchart: Terminator 27"/>
          <p:cNvSpPr/>
          <p:nvPr/>
        </p:nvSpPr>
        <p:spPr>
          <a:xfrm>
            <a:off x="3528047" y="406323"/>
            <a:ext cx="942651" cy="41960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Email</a:t>
            </a:r>
            <a:endParaRPr lang="en-US" sz="1400" dirty="0">
              <a:latin typeface="Comic Sans MS" panose="030F0702030302020204" pitchFamily="66" charset="0"/>
            </a:endParaRPr>
          </a:p>
        </p:txBody>
      </p:sp>
      <p:sp>
        <p:nvSpPr>
          <p:cNvPr id="29" name="Flowchart: Terminator 28"/>
          <p:cNvSpPr/>
          <p:nvPr/>
        </p:nvSpPr>
        <p:spPr>
          <a:xfrm>
            <a:off x="4544337" y="355216"/>
            <a:ext cx="1135828" cy="42464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p:txBody>
      </p:sp>
      <p:sp>
        <p:nvSpPr>
          <p:cNvPr id="31" name="Flowchart: Terminator 30"/>
          <p:cNvSpPr/>
          <p:nvPr/>
        </p:nvSpPr>
        <p:spPr>
          <a:xfrm>
            <a:off x="5772005" y="346916"/>
            <a:ext cx="894129" cy="42410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Phone</a:t>
            </a:r>
            <a:endParaRPr lang="en-US" sz="1400" dirty="0">
              <a:latin typeface="Comic Sans MS" panose="030F0702030302020204" pitchFamily="66" charset="0"/>
            </a:endParaRPr>
          </a:p>
        </p:txBody>
      </p:sp>
      <p:sp>
        <p:nvSpPr>
          <p:cNvPr id="32" name="Flowchart: Terminator 31"/>
          <p:cNvSpPr/>
          <p:nvPr/>
        </p:nvSpPr>
        <p:spPr>
          <a:xfrm>
            <a:off x="6744864" y="318975"/>
            <a:ext cx="1006866" cy="45355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mic Sans MS" panose="030F0702030302020204" pitchFamily="66" charset="0"/>
              </a:rPr>
              <a:t>Github</a:t>
            </a:r>
            <a:endParaRPr lang="en-US" sz="1400" dirty="0">
              <a:latin typeface="Comic Sans MS" panose="030F0702030302020204" pitchFamily="66" charset="0"/>
            </a:endParaRPr>
          </a:p>
        </p:txBody>
      </p:sp>
      <p:sp>
        <p:nvSpPr>
          <p:cNvPr id="33" name="Flowchart: Terminator 32"/>
          <p:cNvSpPr/>
          <p:nvPr/>
        </p:nvSpPr>
        <p:spPr>
          <a:xfrm>
            <a:off x="7035202" y="1522119"/>
            <a:ext cx="1161024" cy="287377"/>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X details</a:t>
            </a:r>
            <a:endParaRPr lang="en-US" sz="1400" dirty="0">
              <a:latin typeface="Comic Sans MS" panose="030F0702030302020204" pitchFamily="66" charset="0"/>
            </a:endParaRPr>
          </a:p>
        </p:txBody>
      </p:sp>
      <p:sp>
        <p:nvSpPr>
          <p:cNvPr id="34" name="Flowchart: Terminator 33"/>
          <p:cNvSpPr/>
          <p:nvPr/>
        </p:nvSpPr>
        <p:spPr>
          <a:xfrm>
            <a:off x="5187213" y="3738235"/>
            <a:ext cx="1329003" cy="40378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Department</a:t>
            </a:r>
            <a:endParaRPr lang="en-US" sz="1400" dirty="0">
              <a:latin typeface="Comic Sans MS" panose="030F0702030302020204" pitchFamily="66" charset="0"/>
            </a:endParaRPr>
          </a:p>
        </p:txBody>
      </p:sp>
      <p:sp>
        <p:nvSpPr>
          <p:cNvPr id="35" name="Flowchart: Terminator 34"/>
          <p:cNvSpPr/>
          <p:nvPr/>
        </p:nvSpPr>
        <p:spPr>
          <a:xfrm>
            <a:off x="7016786" y="1880755"/>
            <a:ext cx="1416760" cy="34979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XII details</a:t>
            </a:r>
            <a:endParaRPr lang="en-US" sz="1400" dirty="0">
              <a:latin typeface="Comic Sans MS" panose="030F0702030302020204" pitchFamily="66" charset="0"/>
            </a:endParaRPr>
          </a:p>
        </p:txBody>
      </p:sp>
      <p:sp>
        <p:nvSpPr>
          <p:cNvPr id="36" name="Flowchart: Terminator 35"/>
          <p:cNvSpPr/>
          <p:nvPr/>
        </p:nvSpPr>
        <p:spPr>
          <a:xfrm>
            <a:off x="5394318" y="2944025"/>
            <a:ext cx="1753482" cy="371975"/>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College details</a:t>
            </a:r>
            <a:endParaRPr lang="en-US" sz="1400" dirty="0">
              <a:latin typeface="Comic Sans MS" panose="030F0702030302020204" pitchFamily="66" charset="0"/>
            </a:endParaRPr>
          </a:p>
        </p:txBody>
      </p:sp>
      <p:sp>
        <p:nvSpPr>
          <p:cNvPr id="37" name="Flowchart: Terminator 36"/>
          <p:cNvSpPr/>
          <p:nvPr/>
        </p:nvSpPr>
        <p:spPr>
          <a:xfrm>
            <a:off x="7329966" y="2307552"/>
            <a:ext cx="1117154" cy="3908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mic Sans MS" panose="030F0702030302020204" pitchFamily="66" charset="0"/>
              </a:rPr>
              <a:t>Reg</a:t>
            </a:r>
            <a:r>
              <a:rPr lang="en-US" sz="1400" dirty="0" smtClean="0">
                <a:latin typeface="Comic Sans MS" panose="030F0702030302020204" pitchFamily="66" charset="0"/>
              </a:rPr>
              <a:t> no</a:t>
            </a:r>
            <a:endParaRPr lang="en-US" sz="1400" dirty="0">
              <a:latin typeface="Comic Sans MS" panose="030F0702030302020204" pitchFamily="66" charset="0"/>
            </a:endParaRPr>
          </a:p>
        </p:txBody>
      </p:sp>
      <p:sp>
        <p:nvSpPr>
          <p:cNvPr id="38" name="Flowchart: Terminator 37"/>
          <p:cNvSpPr/>
          <p:nvPr/>
        </p:nvSpPr>
        <p:spPr>
          <a:xfrm>
            <a:off x="7595842" y="3213161"/>
            <a:ext cx="731372" cy="3241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Year</a:t>
            </a:r>
            <a:endParaRPr lang="en-US" sz="1400" dirty="0">
              <a:latin typeface="Comic Sans MS" panose="030F0702030302020204" pitchFamily="66" charset="0"/>
            </a:endParaRPr>
          </a:p>
        </p:txBody>
      </p:sp>
      <p:sp>
        <p:nvSpPr>
          <p:cNvPr id="39" name="Flowchart: Terminator 38"/>
          <p:cNvSpPr/>
          <p:nvPr/>
        </p:nvSpPr>
        <p:spPr>
          <a:xfrm>
            <a:off x="7329966" y="3593416"/>
            <a:ext cx="1181890" cy="343394"/>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Backlogs</a:t>
            </a:r>
            <a:endParaRPr lang="en-US" sz="1400" dirty="0">
              <a:latin typeface="Comic Sans MS" panose="030F0702030302020204" pitchFamily="66" charset="0"/>
            </a:endParaRPr>
          </a:p>
        </p:txBody>
      </p:sp>
      <p:sp>
        <p:nvSpPr>
          <p:cNvPr id="40" name="Flowchart: Terminator 39"/>
          <p:cNvSpPr/>
          <p:nvPr/>
        </p:nvSpPr>
        <p:spPr>
          <a:xfrm>
            <a:off x="7483262" y="2767987"/>
            <a:ext cx="957286" cy="3620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CGPA</a:t>
            </a:r>
            <a:endParaRPr lang="en-US" sz="1400" dirty="0">
              <a:latin typeface="Comic Sans MS" panose="030F0702030302020204" pitchFamily="66" charset="0"/>
            </a:endParaRPr>
          </a:p>
        </p:txBody>
      </p:sp>
      <p:sp>
        <p:nvSpPr>
          <p:cNvPr id="41" name="Flowchart: Terminator 40"/>
          <p:cNvSpPr/>
          <p:nvPr/>
        </p:nvSpPr>
        <p:spPr>
          <a:xfrm>
            <a:off x="6821028" y="3977957"/>
            <a:ext cx="1018245" cy="373707"/>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Resume</a:t>
            </a:r>
            <a:endParaRPr lang="en-US" sz="1400" dirty="0">
              <a:latin typeface="Comic Sans MS" panose="030F0702030302020204" pitchFamily="66" charset="0"/>
            </a:endParaRPr>
          </a:p>
        </p:txBody>
      </p:sp>
      <p:sp>
        <p:nvSpPr>
          <p:cNvPr id="42" name="Flowchart: Terminator 41"/>
          <p:cNvSpPr/>
          <p:nvPr/>
        </p:nvSpPr>
        <p:spPr>
          <a:xfrm>
            <a:off x="6196906" y="4433357"/>
            <a:ext cx="1306964" cy="41541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Mark sheet</a:t>
            </a:r>
            <a:endParaRPr lang="en-US" sz="1400" dirty="0">
              <a:latin typeface="Comic Sans MS" panose="030F0702030302020204" pitchFamily="66" charset="0"/>
            </a:endParaRPr>
          </a:p>
        </p:txBody>
      </p:sp>
      <p:sp>
        <p:nvSpPr>
          <p:cNvPr id="43" name="Flowchart: Terminator 42"/>
          <p:cNvSpPr/>
          <p:nvPr/>
        </p:nvSpPr>
        <p:spPr>
          <a:xfrm>
            <a:off x="4564905" y="5740829"/>
            <a:ext cx="1407872" cy="441579"/>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mic Sans MS" panose="030F0702030302020204" pitchFamily="66" charset="0"/>
              </a:rPr>
              <a:t>C</a:t>
            </a:r>
            <a:r>
              <a:rPr lang="en-US" sz="1400" dirty="0" smtClean="0">
                <a:latin typeface="Comic Sans MS" panose="030F0702030302020204" pitchFamily="66" charset="0"/>
              </a:rPr>
              <a:t>ertificates</a:t>
            </a:r>
            <a:endParaRPr lang="en-US" sz="1400" dirty="0">
              <a:latin typeface="Comic Sans MS" panose="030F0702030302020204" pitchFamily="66" charset="0"/>
            </a:endParaRPr>
          </a:p>
        </p:txBody>
      </p:sp>
      <p:sp>
        <p:nvSpPr>
          <p:cNvPr id="44" name="Flowchart: Terminator 43"/>
          <p:cNvSpPr/>
          <p:nvPr/>
        </p:nvSpPr>
        <p:spPr>
          <a:xfrm>
            <a:off x="6007033" y="5769541"/>
            <a:ext cx="1460285" cy="39644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Project</a:t>
            </a:r>
            <a:endParaRPr lang="en-US" sz="1400" dirty="0">
              <a:latin typeface="Comic Sans MS" panose="030F0702030302020204" pitchFamily="66" charset="0"/>
            </a:endParaRPr>
          </a:p>
        </p:txBody>
      </p:sp>
      <p:sp>
        <p:nvSpPr>
          <p:cNvPr id="45" name="Flowchart: Terminator 44"/>
          <p:cNvSpPr/>
          <p:nvPr/>
        </p:nvSpPr>
        <p:spPr>
          <a:xfrm>
            <a:off x="6682707" y="5197392"/>
            <a:ext cx="1781999" cy="41990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Achievements</a:t>
            </a:r>
            <a:endParaRPr lang="en-US" sz="1400" dirty="0">
              <a:latin typeface="Comic Sans MS" panose="030F0702030302020204" pitchFamily="66" charset="0"/>
            </a:endParaRPr>
          </a:p>
        </p:txBody>
      </p:sp>
      <p:cxnSp>
        <p:nvCxnSpPr>
          <p:cNvPr id="47" name="Straight Connector 46"/>
          <p:cNvCxnSpPr>
            <a:stCxn id="4" idx="0"/>
            <a:endCxn id="8" idx="2"/>
          </p:cNvCxnSpPr>
          <p:nvPr/>
        </p:nvCxnSpPr>
        <p:spPr>
          <a:xfrm flipH="1" flipV="1">
            <a:off x="927737" y="1111119"/>
            <a:ext cx="642729" cy="141755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a:stCxn id="4" idx="0"/>
            <a:endCxn id="12" idx="2"/>
          </p:cNvCxnSpPr>
          <p:nvPr/>
        </p:nvCxnSpPr>
        <p:spPr>
          <a:xfrm flipV="1">
            <a:off x="1570466" y="1476876"/>
            <a:ext cx="399192" cy="1051796"/>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4" idx="0"/>
            <a:endCxn id="11" idx="2"/>
          </p:cNvCxnSpPr>
          <p:nvPr/>
        </p:nvCxnSpPr>
        <p:spPr>
          <a:xfrm flipV="1">
            <a:off x="1570466" y="2255815"/>
            <a:ext cx="808851" cy="272857"/>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a:stCxn id="19" idx="0"/>
          </p:cNvCxnSpPr>
          <p:nvPr/>
        </p:nvCxnSpPr>
        <p:spPr>
          <a:xfrm flipV="1">
            <a:off x="1805001" y="2930911"/>
            <a:ext cx="16998" cy="20930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a:stCxn id="17" idx="0"/>
          </p:cNvCxnSpPr>
          <p:nvPr/>
        </p:nvCxnSpPr>
        <p:spPr>
          <a:xfrm flipH="1" flipV="1">
            <a:off x="1691815" y="4656746"/>
            <a:ext cx="778539" cy="957534"/>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a:stCxn id="15" idx="0"/>
            <a:endCxn id="21" idx="2"/>
          </p:cNvCxnSpPr>
          <p:nvPr/>
        </p:nvCxnSpPr>
        <p:spPr>
          <a:xfrm flipH="1" flipV="1">
            <a:off x="1435555" y="4642647"/>
            <a:ext cx="146148" cy="60267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968493" y="4656744"/>
            <a:ext cx="243570" cy="1115779"/>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a:stCxn id="20" idx="1"/>
            <a:endCxn id="4" idx="3"/>
          </p:cNvCxnSpPr>
          <p:nvPr/>
        </p:nvCxnSpPr>
        <p:spPr>
          <a:xfrm flipH="1">
            <a:off x="2074522" y="2705883"/>
            <a:ext cx="592539" cy="18268"/>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2029523" y="4654127"/>
            <a:ext cx="450207" cy="404193"/>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1794090" y="3907307"/>
            <a:ext cx="3906" cy="322829"/>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stCxn id="22" idx="1"/>
            <a:endCxn id="20" idx="3"/>
          </p:cNvCxnSpPr>
          <p:nvPr/>
        </p:nvCxnSpPr>
        <p:spPr>
          <a:xfrm flipH="1" flipV="1">
            <a:off x="3759491" y="2705883"/>
            <a:ext cx="362355" cy="112392"/>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a:stCxn id="22" idx="0"/>
            <a:endCxn id="16" idx="2"/>
          </p:cNvCxnSpPr>
          <p:nvPr/>
        </p:nvCxnSpPr>
        <p:spPr>
          <a:xfrm flipH="1" flipV="1">
            <a:off x="4155946" y="2174990"/>
            <a:ext cx="461103" cy="361689"/>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stCxn id="16" idx="0"/>
            <a:endCxn id="29" idx="2"/>
          </p:cNvCxnSpPr>
          <p:nvPr/>
        </p:nvCxnSpPr>
        <p:spPr>
          <a:xfrm flipV="1">
            <a:off x="4155946" y="779859"/>
            <a:ext cx="956305" cy="106198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a:stCxn id="16" idx="0"/>
            <a:endCxn id="28" idx="2"/>
          </p:cNvCxnSpPr>
          <p:nvPr/>
        </p:nvCxnSpPr>
        <p:spPr>
          <a:xfrm flipH="1" flipV="1">
            <a:off x="3999373" y="825931"/>
            <a:ext cx="156573" cy="1015912"/>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stCxn id="16" idx="0"/>
            <a:endCxn id="27" idx="2"/>
          </p:cNvCxnSpPr>
          <p:nvPr/>
        </p:nvCxnSpPr>
        <p:spPr>
          <a:xfrm flipH="1" flipV="1">
            <a:off x="3503636" y="1254427"/>
            <a:ext cx="652310" cy="587416"/>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stCxn id="16" idx="0"/>
            <a:endCxn id="26" idx="2"/>
          </p:cNvCxnSpPr>
          <p:nvPr/>
        </p:nvCxnSpPr>
        <p:spPr>
          <a:xfrm flipH="1" flipV="1">
            <a:off x="3114788" y="1676320"/>
            <a:ext cx="1041158" cy="165523"/>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p:cNvCxnSpPr>
            <a:stCxn id="16" idx="0"/>
            <a:endCxn id="31" idx="2"/>
          </p:cNvCxnSpPr>
          <p:nvPr/>
        </p:nvCxnSpPr>
        <p:spPr>
          <a:xfrm flipV="1">
            <a:off x="4155946" y="771016"/>
            <a:ext cx="2063124" cy="1070827"/>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p:cNvCxnSpPr>
            <a:stCxn id="16" idx="0"/>
            <a:endCxn id="24" idx="2"/>
          </p:cNvCxnSpPr>
          <p:nvPr/>
        </p:nvCxnSpPr>
        <p:spPr>
          <a:xfrm flipV="1">
            <a:off x="4155946" y="1416680"/>
            <a:ext cx="3215602" cy="425163"/>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p:cNvCxnSpPr>
            <a:stCxn id="16" idx="0"/>
            <a:endCxn id="32" idx="2"/>
          </p:cNvCxnSpPr>
          <p:nvPr/>
        </p:nvCxnSpPr>
        <p:spPr>
          <a:xfrm flipV="1">
            <a:off x="4155946" y="772525"/>
            <a:ext cx="3092351" cy="1069318"/>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a:stCxn id="22" idx="3"/>
            <a:endCxn id="14" idx="1"/>
          </p:cNvCxnSpPr>
          <p:nvPr/>
        </p:nvCxnSpPr>
        <p:spPr>
          <a:xfrm flipV="1">
            <a:off x="5112251" y="2188817"/>
            <a:ext cx="313180" cy="629458"/>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p:cNvCxnSpPr>
            <a:stCxn id="14" idx="3"/>
            <a:endCxn id="35" idx="1"/>
          </p:cNvCxnSpPr>
          <p:nvPr/>
        </p:nvCxnSpPr>
        <p:spPr>
          <a:xfrm flipV="1">
            <a:off x="6703606" y="2055654"/>
            <a:ext cx="313180" cy="133163"/>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p:cNvCxnSpPr>
            <a:stCxn id="14" idx="3"/>
            <a:endCxn id="33" idx="1"/>
          </p:cNvCxnSpPr>
          <p:nvPr/>
        </p:nvCxnSpPr>
        <p:spPr>
          <a:xfrm flipV="1">
            <a:off x="6703606" y="1665808"/>
            <a:ext cx="331596" cy="523009"/>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p:cNvCxnSpPr>
            <a:stCxn id="22" idx="3"/>
            <a:endCxn id="36" idx="1"/>
          </p:cNvCxnSpPr>
          <p:nvPr/>
        </p:nvCxnSpPr>
        <p:spPr>
          <a:xfrm>
            <a:off x="5112251" y="2818275"/>
            <a:ext cx="282067" cy="31173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p:cNvCxnSpPr>
            <a:stCxn id="37" idx="1"/>
            <a:endCxn id="36" idx="3"/>
          </p:cNvCxnSpPr>
          <p:nvPr/>
        </p:nvCxnSpPr>
        <p:spPr>
          <a:xfrm flipH="1">
            <a:off x="7147800" y="2502965"/>
            <a:ext cx="182166" cy="627048"/>
          </a:xfrm>
          <a:prstGeom prst="line">
            <a:avLst/>
          </a:prstGeom>
        </p:spPr>
        <p:style>
          <a:lnRef idx="3">
            <a:schemeClr val="dk1"/>
          </a:lnRef>
          <a:fillRef idx="0">
            <a:schemeClr val="dk1"/>
          </a:fillRef>
          <a:effectRef idx="2">
            <a:schemeClr val="dk1"/>
          </a:effectRef>
          <a:fontRef idx="minor">
            <a:schemeClr val="tx1"/>
          </a:fontRef>
        </p:style>
      </p:cxnSp>
      <p:cxnSp>
        <p:nvCxnSpPr>
          <p:cNvPr id="149" name="Straight Connector 148"/>
          <p:cNvCxnSpPr>
            <a:stCxn id="40" idx="1"/>
            <a:endCxn id="36" idx="3"/>
          </p:cNvCxnSpPr>
          <p:nvPr/>
        </p:nvCxnSpPr>
        <p:spPr>
          <a:xfrm flipH="1">
            <a:off x="7147800" y="2949000"/>
            <a:ext cx="335462" cy="181013"/>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p:cNvCxnSpPr>
            <a:stCxn id="38" idx="1"/>
            <a:endCxn id="36" idx="3"/>
          </p:cNvCxnSpPr>
          <p:nvPr/>
        </p:nvCxnSpPr>
        <p:spPr>
          <a:xfrm flipH="1" flipV="1">
            <a:off x="7147800" y="3130013"/>
            <a:ext cx="448042" cy="245211"/>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p:cNvCxnSpPr>
            <a:stCxn id="39" idx="1"/>
            <a:endCxn id="36" idx="3"/>
          </p:cNvCxnSpPr>
          <p:nvPr/>
        </p:nvCxnSpPr>
        <p:spPr>
          <a:xfrm flipH="1" flipV="1">
            <a:off x="7147800" y="3130013"/>
            <a:ext cx="182166" cy="635100"/>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Connector 151"/>
          <p:cNvCxnSpPr>
            <a:stCxn id="41" idx="0"/>
            <a:endCxn id="36" idx="2"/>
          </p:cNvCxnSpPr>
          <p:nvPr/>
        </p:nvCxnSpPr>
        <p:spPr>
          <a:xfrm flipH="1" flipV="1">
            <a:off x="6271059" y="3316000"/>
            <a:ext cx="1059092" cy="661957"/>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p:cNvCxnSpPr>
            <a:stCxn id="44" idx="0"/>
            <a:endCxn id="9" idx="2"/>
          </p:cNvCxnSpPr>
          <p:nvPr/>
        </p:nvCxnSpPr>
        <p:spPr>
          <a:xfrm flipH="1" flipV="1">
            <a:off x="5410712" y="5141486"/>
            <a:ext cx="1326464" cy="628055"/>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p:cNvCxnSpPr>
            <a:stCxn id="45" idx="1"/>
            <a:endCxn id="9" idx="2"/>
          </p:cNvCxnSpPr>
          <p:nvPr/>
        </p:nvCxnSpPr>
        <p:spPr>
          <a:xfrm flipH="1" flipV="1">
            <a:off x="5410712" y="5141486"/>
            <a:ext cx="1271995" cy="265857"/>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p:cNvCxnSpPr>
            <a:stCxn id="43" idx="0"/>
            <a:endCxn id="9" idx="2"/>
          </p:cNvCxnSpPr>
          <p:nvPr/>
        </p:nvCxnSpPr>
        <p:spPr>
          <a:xfrm flipV="1">
            <a:off x="5268841" y="5141486"/>
            <a:ext cx="141871" cy="599343"/>
          </a:xfrm>
          <a:prstGeom prst="line">
            <a:avLst/>
          </a:prstGeom>
        </p:spPr>
        <p:style>
          <a:lnRef idx="3">
            <a:schemeClr val="dk1"/>
          </a:lnRef>
          <a:fillRef idx="0">
            <a:schemeClr val="dk1"/>
          </a:fillRef>
          <a:effectRef idx="2">
            <a:schemeClr val="dk1"/>
          </a:effectRef>
          <a:fontRef idx="minor">
            <a:schemeClr val="tx1"/>
          </a:fontRef>
        </p:style>
      </p:cxnSp>
      <p:cxnSp>
        <p:nvCxnSpPr>
          <p:cNvPr id="197" name="Straight Connector 196"/>
          <p:cNvCxnSpPr>
            <a:stCxn id="25" idx="0"/>
            <a:endCxn id="10" idx="2"/>
          </p:cNvCxnSpPr>
          <p:nvPr/>
        </p:nvCxnSpPr>
        <p:spPr>
          <a:xfrm flipH="1" flipV="1">
            <a:off x="3951299" y="3876714"/>
            <a:ext cx="543444" cy="339065"/>
          </a:xfrm>
          <a:prstGeom prst="line">
            <a:avLst/>
          </a:prstGeom>
        </p:spPr>
        <p:style>
          <a:lnRef idx="3">
            <a:schemeClr val="dk1"/>
          </a:lnRef>
          <a:fillRef idx="0">
            <a:schemeClr val="dk1"/>
          </a:fillRef>
          <a:effectRef idx="2">
            <a:schemeClr val="dk1"/>
          </a:effectRef>
          <a:fontRef idx="minor">
            <a:schemeClr val="tx1"/>
          </a:fontRef>
        </p:style>
      </p:cxnSp>
      <p:cxnSp>
        <p:nvCxnSpPr>
          <p:cNvPr id="198" name="Straight Connector 197"/>
          <p:cNvCxnSpPr>
            <a:stCxn id="23" idx="0"/>
            <a:endCxn id="10" idx="2"/>
          </p:cNvCxnSpPr>
          <p:nvPr/>
        </p:nvCxnSpPr>
        <p:spPr>
          <a:xfrm flipV="1">
            <a:off x="3175717" y="3876714"/>
            <a:ext cx="775582" cy="450588"/>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a:stCxn id="10" idx="0"/>
            <a:endCxn id="22" idx="2"/>
          </p:cNvCxnSpPr>
          <p:nvPr/>
        </p:nvCxnSpPr>
        <p:spPr>
          <a:xfrm flipV="1">
            <a:off x="3951299" y="3099871"/>
            <a:ext cx="665750" cy="232377"/>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stCxn id="9" idx="0"/>
            <a:endCxn id="22" idx="2"/>
          </p:cNvCxnSpPr>
          <p:nvPr/>
        </p:nvCxnSpPr>
        <p:spPr>
          <a:xfrm flipH="1" flipV="1">
            <a:off x="4617049" y="3099871"/>
            <a:ext cx="793663" cy="1619207"/>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Connector 200"/>
          <p:cNvCxnSpPr>
            <a:stCxn id="42" idx="0"/>
            <a:endCxn id="36" idx="2"/>
          </p:cNvCxnSpPr>
          <p:nvPr/>
        </p:nvCxnSpPr>
        <p:spPr>
          <a:xfrm flipH="1" flipV="1">
            <a:off x="6271059" y="3316000"/>
            <a:ext cx="579329" cy="1117357"/>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p:cNvCxnSpPr>
            <a:stCxn id="34" idx="0"/>
            <a:endCxn id="36" idx="2"/>
          </p:cNvCxnSpPr>
          <p:nvPr/>
        </p:nvCxnSpPr>
        <p:spPr>
          <a:xfrm flipV="1">
            <a:off x="5851715" y="3316000"/>
            <a:ext cx="419344" cy="422235"/>
          </a:xfrm>
          <a:prstGeom prst="line">
            <a:avLst/>
          </a:prstGeom>
        </p:spPr>
        <p:style>
          <a:lnRef idx="3">
            <a:schemeClr val="dk1"/>
          </a:lnRef>
          <a:fillRef idx="0">
            <a:schemeClr val="dk1"/>
          </a:fillRef>
          <a:effectRef idx="2">
            <a:schemeClr val="dk1"/>
          </a:effectRef>
          <a:fontRef idx="minor">
            <a:schemeClr val="tx1"/>
          </a:fontRef>
        </p:style>
      </p:cxnSp>
      <p:sp>
        <p:nvSpPr>
          <p:cNvPr id="348" name="TextBox 347"/>
          <p:cNvSpPr txBox="1"/>
          <p:nvPr/>
        </p:nvSpPr>
        <p:spPr>
          <a:xfrm rot="1205007">
            <a:off x="3669770" y="2744718"/>
            <a:ext cx="520535" cy="307777"/>
          </a:xfrm>
          <a:prstGeom prst="rect">
            <a:avLst/>
          </a:prstGeom>
          <a:noFill/>
        </p:spPr>
        <p:txBody>
          <a:bodyPr wrap="square" rtlCol="0">
            <a:spAutoFit/>
          </a:bodyPr>
          <a:lstStyle/>
          <a:p>
            <a:r>
              <a:rPr lang="en-US" sz="1400" dirty="0" smtClean="0">
                <a:latin typeface="Comic Sans MS" panose="030F0702030302020204" pitchFamily="66" charset="0"/>
              </a:rPr>
              <a:t>yes</a:t>
            </a:r>
            <a:endParaRPr lang="en-US" sz="1400" dirty="0">
              <a:latin typeface="Comic Sans MS" panose="030F0702030302020204" pitchFamily="66" charset="0"/>
            </a:endParaRPr>
          </a:p>
        </p:txBody>
      </p:sp>
      <p:sp>
        <p:nvSpPr>
          <p:cNvPr id="351" name="TextBox 350"/>
          <p:cNvSpPr txBox="1"/>
          <p:nvPr/>
        </p:nvSpPr>
        <p:spPr>
          <a:xfrm>
            <a:off x="1732264" y="3873935"/>
            <a:ext cx="527171" cy="307777"/>
          </a:xfrm>
          <a:prstGeom prst="rect">
            <a:avLst/>
          </a:prstGeom>
          <a:noFill/>
        </p:spPr>
        <p:txBody>
          <a:bodyPr wrap="square" rtlCol="0">
            <a:spAutoFit/>
          </a:bodyPr>
          <a:lstStyle/>
          <a:p>
            <a:r>
              <a:rPr lang="en-US" sz="1400" dirty="0" smtClean="0">
                <a:latin typeface="Comic Sans MS" panose="030F0702030302020204" pitchFamily="66" charset="0"/>
              </a:rPr>
              <a:t>yes</a:t>
            </a:r>
            <a:endParaRPr lang="en-US" sz="1400" dirty="0">
              <a:latin typeface="Comic Sans MS" panose="030F0702030302020204" pitchFamily="66" charset="0"/>
            </a:endParaRPr>
          </a:p>
        </p:txBody>
      </p:sp>
    </p:spTree>
    <p:extLst>
      <p:ext uri="{BB962C8B-B14F-4D97-AF65-F5344CB8AC3E}">
        <p14:creationId xmlns:p14="http://schemas.microsoft.com/office/powerpoint/2010/main" val="1085899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58023" y="80741"/>
            <a:ext cx="6798734" cy="480468"/>
          </a:xfrm>
        </p:spPr>
        <p:txBody>
          <a:bodyPr>
            <a:normAutofit/>
          </a:bodyPr>
          <a:lstStyle/>
          <a:p>
            <a:r>
              <a:rPr lang="en-US" sz="2400" dirty="0" smtClean="0">
                <a:solidFill>
                  <a:schemeClr val="tx1"/>
                </a:solidFill>
                <a:latin typeface="Cooper Black" panose="0208090404030B020404" pitchFamily="18" charset="0"/>
              </a:rPr>
              <a:t>Class Diagram</a:t>
            </a:r>
            <a:endParaRPr lang="en-US" sz="2400" dirty="0">
              <a:solidFill>
                <a:schemeClr val="tx1"/>
              </a:solidFill>
              <a:latin typeface="Cooper Black" panose="0208090404030B020404" pitchFamily="18" charset="0"/>
            </a:endParaRPr>
          </a:p>
        </p:txBody>
      </p:sp>
      <p:sp>
        <p:nvSpPr>
          <p:cNvPr id="4" name="TextBox 3"/>
          <p:cNvSpPr txBox="1"/>
          <p:nvPr/>
        </p:nvSpPr>
        <p:spPr>
          <a:xfrm>
            <a:off x="899592" y="624047"/>
            <a:ext cx="2016224"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Login </a:t>
            </a:r>
            <a:endParaRPr lang="en-US" sz="1400" dirty="0">
              <a:latin typeface="Comic Sans MS" panose="030F0702030302020204" pitchFamily="66" charset="0"/>
            </a:endParaRPr>
          </a:p>
        </p:txBody>
      </p:sp>
      <p:sp>
        <p:nvSpPr>
          <p:cNvPr id="5" name="TextBox 4"/>
          <p:cNvSpPr txBox="1"/>
          <p:nvPr/>
        </p:nvSpPr>
        <p:spPr>
          <a:xfrm>
            <a:off x="913549" y="1913481"/>
            <a:ext cx="2016224" cy="954107"/>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 </a:t>
            </a:r>
            <a:r>
              <a:rPr lang="en-US" sz="1400" dirty="0" err="1" smtClean="0">
                <a:latin typeface="Comic Sans MS" panose="030F0702030302020204" pitchFamily="66" charset="0"/>
              </a:rPr>
              <a:t>Get_Email_ID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Get_Password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Verify_Password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Forget_Password</a:t>
            </a:r>
            <a:endParaRPr lang="en-US" sz="1400" dirty="0">
              <a:latin typeface="Comic Sans MS" panose="030F0702030302020204" pitchFamily="66" charset="0"/>
            </a:endParaRPr>
          </a:p>
        </p:txBody>
      </p:sp>
      <p:sp>
        <p:nvSpPr>
          <p:cNvPr id="6" name="TextBox 5"/>
          <p:cNvSpPr txBox="1"/>
          <p:nvPr/>
        </p:nvSpPr>
        <p:spPr>
          <a:xfrm>
            <a:off x="912658" y="1010208"/>
            <a:ext cx="2016224"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String </a:t>
            </a:r>
            <a:r>
              <a:rPr lang="en-US" sz="1400" dirty="0" err="1" smtClean="0">
                <a:latin typeface="Comic Sans MS" panose="030F0702030302020204" pitchFamily="66" charset="0"/>
              </a:rPr>
              <a:t>Email_ID</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String Password</a:t>
            </a:r>
          </a:p>
          <a:p>
            <a:pPr algn="ctr"/>
            <a:r>
              <a:rPr lang="en-US" sz="1400" dirty="0" smtClean="0">
                <a:latin typeface="Comic Sans MS" panose="030F0702030302020204" pitchFamily="66" charset="0"/>
              </a:rPr>
              <a:t>Integer Year</a:t>
            </a:r>
            <a:endParaRPr lang="en-US" sz="1400" dirty="0">
              <a:latin typeface="Comic Sans MS" panose="030F0702030302020204" pitchFamily="66" charset="0"/>
            </a:endParaRPr>
          </a:p>
        </p:txBody>
      </p:sp>
      <p:cxnSp>
        <p:nvCxnSpPr>
          <p:cNvPr id="8" name="Straight Arrow Connector 7"/>
          <p:cNvCxnSpPr/>
          <p:nvPr/>
        </p:nvCxnSpPr>
        <p:spPr>
          <a:xfrm>
            <a:off x="3048979" y="1397956"/>
            <a:ext cx="2811135" cy="11676"/>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921327" y="616313"/>
            <a:ext cx="2437777"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Create Account </a:t>
            </a:r>
            <a:endParaRPr lang="en-US" sz="1400" dirty="0">
              <a:latin typeface="Comic Sans MS" panose="030F0702030302020204" pitchFamily="66" charset="0"/>
            </a:endParaRPr>
          </a:p>
        </p:txBody>
      </p:sp>
      <p:sp>
        <p:nvSpPr>
          <p:cNvPr id="18" name="TextBox 17"/>
          <p:cNvSpPr txBox="1"/>
          <p:nvPr/>
        </p:nvSpPr>
        <p:spPr>
          <a:xfrm>
            <a:off x="5914019" y="981277"/>
            <a:ext cx="2437776" cy="160043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Get_Personal_Details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Get_Accademic_Details</a:t>
            </a:r>
            <a:endParaRPr lang="en-US" sz="1400" dirty="0">
              <a:latin typeface="Comic Sans MS" panose="030F0702030302020204" pitchFamily="66" charset="0"/>
            </a:endParaRPr>
          </a:p>
          <a:p>
            <a:pPr algn="ctr"/>
            <a:r>
              <a:rPr lang="en-US" sz="1400" dirty="0" err="1" smtClean="0">
                <a:latin typeface="Comic Sans MS" panose="030F0702030302020204" pitchFamily="66" charset="0"/>
              </a:rPr>
              <a:t>Upload_Resume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Upload_Certificates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College_details</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Skills</a:t>
            </a:r>
          </a:p>
          <a:p>
            <a:pPr algn="ctr"/>
            <a:r>
              <a:rPr lang="en-US" sz="1400" dirty="0" err="1" smtClean="0">
                <a:latin typeface="Comic Sans MS" panose="030F0702030302020204" pitchFamily="66" charset="0"/>
              </a:rPr>
              <a:t>Login_Details</a:t>
            </a:r>
            <a:endParaRPr lang="en-US" sz="1400" dirty="0">
              <a:latin typeface="Comic Sans MS" panose="030F0702030302020204" pitchFamily="66" charset="0"/>
            </a:endParaRPr>
          </a:p>
        </p:txBody>
      </p:sp>
      <p:cxnSp>
        <p:nvCxnSpPr>
          <p:cNvPr id="35" name="Straight Arrow Connector 34"/>
          <p:cNvCxnSpPr/>
          <p:nvPr/>
        </p:nvCxnSpPr>
        <p:spPr>
          <a:xfrm>
            <a:off x="1820978" y="2960901"/>
            <a:ext cx="0" cy="41196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899592" y="3409388"/>
            <a:ext cx="1872208"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Home Page</a:t>
            </a:r>
            <a:endParaRPr lang="en-US" sz="1400" dirty="0">
              <a:latin typeface="Comic Sans MS" panose="030F0702030302020204" pitchFamily="66" charset="0"/>
            </a:endParaRPr>
          </a:p>
        </p:txBody>
      </p:sp>
      <p:sp>
        <p:nvSpPr>
          <p:cNvPr id="42" name="TextBox 41"/>
          <p:cNvSpPr txBox="1"/>
          <p:nvPr/>
        </p:nvSpPr>
        <p:spPr>
          <a:xfrm>
            <a:off x="914391" y="3781723"/>
            <a:ext cx="1859468" cy="954107"/>
          </a:xfrm>
          <a:prstGeom prst="rect">
            <a:avLst/>
          </a:prstGeom>
          <a:solidFill>
            <a:schemeClr val="accent2">
              <a:lumMod val="60000"/>
              <a:lumOff val="40000"/>
            </a:schemeClr>
          </a:solidFill>
          <a:ln>
            <a:solidFill>
              <a:srgbClr val="000000"/>
            </a:solidFill>
          </a:ln>
        </p:spPr>
        <p:txBody>
          <a:bodyPr wrap="square" rtlCol="0">
            <a:spAutoFit/>
          </a:bodyPr>
          <a:lstStyle/>
          <a:p>
            <a:pPr algn="ctr"/>
            <a:r>
              <a:rPr lang="en-US" sz="1400" dirty="0" smtClean="0">
                <a:latin typeface="Comic Sans MS" panose="030F0702030302020204" pitchFamily="66" charset="0"/>
              </a:rPr>
              <a:t>Courses</a:t>
            </a:r>
          </a:p>
          <a:p>
            <a:pPr algn="ctr"/>
            <a:r>
              <a:rPr lang="en-US" sz="1400" dirty="0" err="1" smtClean="0">
                <a:latin typeface="Comic Sans MS" panose="030F0702030302020204" pitchFamily="66" charset="0"/>
              </a:rPr>
              <a:t>Add_Skills</a:t>
            </a:r>
            <a:endParaRPr lang="en-US" sz="1400" b="1" u="sng" dirty="0" smtClean="0">
              <a:solidFill>
                <a:schemeClr val="accent4">
                  <a:lumMod val="50000"/>
                </a:schemeClr>
              </a:solidFill>
              <a:latin typeface="Comic Sans MS" panose="030F0702030302020204" pitchFamily="66" charset="0"/>
            </a:endParaRPr>
          </a:p>
          <a:p>
            <a:pPr algn="ctr"/>
            <a:r>
              <a:rPr lang="en-US" sz="1400" dirty="0" smtClean="0">
                <a:latin typeface="Comic Sans MS" panose="030F0702030302020204" pitchFamily="66" charset="0"/>
              </a:rPr>
              <a:t>Profile</a:t>
            </a:r>
          </a:p>
          <a:p>
            <a:pPr algn="ctr"/>
            <a:endParaRPr lang="en-US" sz="1400" dirty="0" smtClean="0">
              <a:latin typeface="Comic Sans MS" panose="030F0702030302020204" pitchFamily="66" charset="0"/>
            </a:endParaRPr>
          </a:p>
        </p:txBody>
      </p:sp>
      <p:sp>
        <p:nvSpPr>
          <p:cNvPr id="45" name="TextBox 44"/>
          <p:cNvSpPr txBox="1"/>
          <p:nvPr/>
        </p:nvSpPr>
        <p:spPr>
          <a:xfrm>
            <a:off x="912658" y="4510688"/>
            <a:ext cx="1859142" cy="307777"/>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solidFill>
                  <a:schemeClr val="tx1">
                    <a:lumMod val="95000"/>
                    <a:lumOff val="5000"/>
                  </a:schemeClr>
                </a:solidFill>
                <a:latin typeface="Comic Sans MS" panose="030F0702030302020204" pitchFamily="66" charset="0"/>
              </a:rPr>
              <a:t>Placement_Details</a:t>
            </a:r>
            <a:endParaRPr lang="en-US" sz="1400" dirty="0">
              <a:solidFill>
                <a:schemeClr val="tx1">
                  <a:lumMod val="95000"/>
                  <a:lumOff val="5000"/>
                </a:schemeClr>
              </a:solidFill>
              <a:latin typeface="Comic Sans MS" panose="030F0702030302020204" pitchFamily="66" charset="0"/>
            </a:endParaRPr>
          </a:p>
        </p:txBody>
      </p:sp>
      <p:sp>
        <p:nvSpPr>
          <p:cNvPr id="48" name="TextBox 47"/>
          <p:cNvSpPr txBox="1"/>
          <p:nvPr/>
        </p:nvSpPr>
        <p:spPr>
          <a:xfrm>
            <a:off x="3225552" y="2154439"/>
            <a:ext cx="2448272"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 Courses</a:t>
            </a:r>
            <a:endParaRPr lang="en-US" sz="1400" dirty="0">
              <a:latin typeface="Comic Sans MS" panose="030F0702030302020204" pitchFamily="66" charset="0"/>
            </a:endParaRPr>
          </a:p>
        </p:txBody>
      </p:sp>
      <p:sp>
        <p:nvSpPr>
          <p:cNvPr id="49" name="TextBox 48"/>
          <p:cNvSpPr txBox="1"/>
          <p:nvPr/>
        </p:nvSpPr>
        <p:spPr>
          <a:xfrm>
            <a:off x="3225552" y="2524359"/>
            <a:ext cx="2448272"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Recommemded_courses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Trending_courses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Skills_Display</a:t>
            </a:r>
            <a:endParaRPr lang="en-US" sz="1400" dirty="0" smtClean="0">
              <a:latin typeface="Comic Sans MS" panose="030F0702030302020204" pitchFamily="66" charset="0"/>
            </a:endParaRPr>
          </a:p>
        </p:txBody>
      </p:sp>
      <p:sp>
        <p:nvSpPr>
          <p:cNvPr id="50" name="TextBox 49"/>
          <p:cNvSpPr txBox="1"/>
          <p:nvPr/>
        </p:nvSpPr>
        <p:spPr>
          <a:xfrm>
            <a:off x="5107966" y="4945725"/>
            <a:ext cx="2054785" cy="307777"/>
          </a:xfrm>
          <a:prstGeom prst="rect">
            <a:avLst/>
          </a:prstGeom>
          <a:solidFill>
            <a:srgbClr val="DD6565"/>
          </a:solidFill>
          <a:ln>
            <a:solidFill>
              <a:schemeClr val="tx1"/>
            </a:solidFill>
          </a:ln>
        </p:spPr>
        <p:txBody>
          <a:bodyPr wrap="square" rtlCol="0">
            <a:spAutoFit/>
          </a:bodyPr>
          <a:lstStyle/>
          <a:p>
            <a:pPr algn="ctr"/>
            <a:r>
              <a:rPr lang="en-US" sz="1400" dirty="0" err="1" smtClean="0">
                <a:latin typeface="Comic Sans MS" panose="030F0702030302020204" pitchFamily="66" charset="0"/>
              </a:rPr>
              <a:t>Add_Skills</a:t>
            </a:r>
            <a:endParaRPr lang="en-US" sz="1400" dirty="0">
              <a:latin typeface="Comic Sans MS" panose="030F0702030302020204" pitchFamily="66" charset="0"/>
            </a:endParaRPr>
          </a:p>
        </p:txBody>
      </p:sp>
      <p:sp>
        <p:nvSpPr>
          <p:cNvPr id="52" name="TextBox 51"/>
          <p:cNvSpPr txBox="1"/>
          <p:nvPr/>
        </p:nvSpPr>
        <p:spPr>
          <a:xfrm>
            <a:off x="5111236" y="5315057"/>
            <a:ext cx="2048244"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 </a:t>
            </a:r>
            <a:r>
              <a:rPr lang="en-US" sz="1400" dirty="0" err="1" smtClean="0">
                <a:latin typeface="Comic Sans MS" panose="030F0702030302020204" pitchFamily="66" charset="0"/>
              </a:rPr>
              <a:t>Upload_Certificate</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Rating</a:t>
            </a:r>
          </a:p>
          <a:p>
            <a:pPr algn="ctr"/>
            <a:r>
              <a:rPr lang="en-US" sz="1400" dirty="0" smtClean="0">
                <a:latin typeface="Comic Sans MS" panose="030F0702030302020204" pitchFamily="66" charset="0"/>
              </a:rPr>
              <a:t>Review</a:t>
            </a:r>
          </a:p>
        </p:txBody>
      </p:sp>
      <p:cxnSp>
        <p:nvCxnSpPr>
          <p:cNvPr id="58" name="Straight Arrow Connector 57"/>
          <p:cNvCxnSpPr/>
          <p:nvPr/>
        </p:nvCxnSpPr>
        <p:spPr>
          <a:xfrm flipV="1">
            <a:off x="2839919" y="3416506"/>
            <a:ext cx="385633" cy="488384"/>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flipV="1">
            <a:off x="2827564" y="4182824"/>
            <a:ext cx="3168351" cy="29552"/>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p:cNvSpPr txBox="1"/>
          <p:nvPr/>
        </p:nvSpPr>
        <p:spPr>
          <a:xfrm>
            <a:off x="6058741" y="3065084"/>
            <a:ext cx="1944217" cy="307777"/>
          </a:xfrm>
          <a:prstGeom prst="rect">
            <a:avLst/>
          </a:prstGeom>
          <a:solidFill>
            <a:srgbClr val="DD6565"/>
          </a:solidFill>
          <a:ln>
            <a:solidFill>
              <a:srgbClr val="DD6565"/>
            </a:solidFill>
          </a:ln>
        </p:spPr>
        <p:txBody>
          <a:bodyPr wrap="square" rtlCol="0">
            <a:spAutoFit/>
          </a:bodyPr>
          <a:lstStyle/>
          <a:p>
            <a:pPr algn="ctr"/>
            <a:r>
              <a:rPr lang="en-US" sz="1400" dirty="0" smtClean="0">
                <a:latin typeface="Comic Sans MS" panose="030F0702030302020204" pitchFamily="66" charset="0"/>
              </a:rPr>
              <a:t> Profile</a:t>
            </a:r>
          </a:p>
        </p:txBody>
      </p:sp>
      <p:sp>
        <p:nvSpPr>
          <p:cNvPr id="67" name="TextBox 66"/>
          <p:cNvSpPr txBox="1"/>
          <p:nvPr/>
        </p:nvSpPr>
        <p:spPr>
          <a:xfrm>
            <a:off x="6051679" y="3416506"/>
            <a:ext cx="1944216" cy="1169551"/>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Display_Resume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Edit_Resume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Edit_Login_details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Report_Problems</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Log out</a:t>
            </a:r>
          </a:p>
        </p:txBody>
      </p:sp>
      <p:sp>
        <p:nvSpPr>
          <p:cNvPr id="74" name="Rectangle 73"/>
          <p:cNvSpPr/>
          <p:nvPr/>
        </p:nvSpPr>
        <p:spPr>
          <a:xfrm>
            <a:off x="2945338" y="2202771"/>
            <a:ext cx="253261" cy="362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sp>
        <p:nvSpPr>
          <p:cNvPr id="75" name="Rectangle 74"/>
          <p:cNvSpPr/>
          <p:nvPr/>
        </p:nvSpPr>
        <p:spPr>
          <a:xfrm>
            <a:off x="5727728" y="2241134"/>
            <a:ext cx="178981" cy="391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cxnSp>
        <p:nvCxnSpPr>
          <p:cNvPr id="76" name="Straight Arrow Connector 75"/>
          <p:cNvCxnSpPr/>
          <p:nvPr/>
        </p:nvCxnSpPr>
        <p:spPr>
          <a:xfrm>
            <a:off x="2839919" y="4537228"/>
            <a:ext cx="2239896" cy="58907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81" name="TextBox 80"/>
          <p:cNvSpPr txBox="1"/>
          <p:nvPr/>
        </p:nvSpPr>
        <p:spPr>
          <a:xfrm>
            <a:off x="2570767" y="5159838"/>
            <a:ext cx="2088232" cy="307777"/>
          </a:xfrm>
          <a:prstGeom prst="rect">
            <a:avLst/>
          </a:prstGeom>
          <a:solidFill>
            <a:srgbClr val="DD6565"/>
          </a:solidFill>
          <a:ln>
            <a:solidFill>
              <a:schemeClr val="tx1"/>
            </a:solidFill>
          </a:ln>
        </p:spPr>
        <p:txBody>
          <a:bodyPr wrap="square" rtlCol="0">
            <a:spAutoFit/>
          </a:bodyPr>
          <a:lstStyle/>
          <a:p>
            <a:pPr algn="ctr"/>
            <a:r>
              <a:rPr lang="en-US" sz="1400" dirty="0" err="1" smtClean="0">
                <a:solidFill>
                  <a:schemeClr val="tx1">
                    <a:lumMod val="95000"/>
                    <a:lumOff val="5000"/>
                  </a:schemeClr>
                </a:solidFill>
                <a:latin typeface="Comic Sans MS" panose="030F0702030302020204" pitchFamily="66" charset="0"/>
              </a:rPr>
              <a:t>Placement_Details</a:t>
            </a:r>
            <a:endParaRPr lang="en-US" sz="1400" dirty="0">
              <a:solidFill>
                <a:schemeClr val="tx1">
                  <a:lumMod val="95000"/>
                  <a:lumOff val="5000"/>
                </a:schemeClr>
              </a:solidFill>
              <a:latin typeface="Comic Sans MS" panose="030F0702030302020204" pitchFamily="66" charset="0"/>
            </a:endParaRPr>
          </a:p>
        </p:txBody>
      </p:sp>
      <p:sp>
        <p:nvSpPr>
          <p:cNvPr id="82" name="TextBox 81"/>
          <p:cNvSpPr txBox="1"/>
          <p:nvPr/>
        </p:nvSpPr>
        <p:spPr>
          <a:xfrm>
            <a:off x="2570767" y="5505449"/>
            <a:ext cx="2088232" cy="523220"/>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Elegibile_companies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Current_opening</a:t>
            </a:r>
            <a:endParaRPr lang="en-US" sz="1400" dirty="0" smtClean="0">
              <a:latin typeface="Comic Sans MS" panose="030F0702030302020204" pitchFamily="66" charset="0"/>
            </a:endParaRPr>
          </a:p>
        </p:txBody>
      </p:sp>
      <p:cxnSp>
        <p:nvCxnSpPr>
          <p:cNvPr id="83" name="Straight Arrow Connector 82"/>
          <p:cNvCxnSpPr/>
          <p:nvPr/>
        </p:nvCxnSpPr>
        <p:spPr>
          <a:xfrm>
            <a:off x="1800968" y="4991164"/>
            <a:ext cx="700731" cy="803238"/>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8030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176865" y="2348879"/>
            <a:ext cx="6798736" cy="14125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chemeClr val="bg1"/>
                </a:solidFill>
              </a:ln>
              <a:solidFill>
                <a:schemeClr val="tx1"/>
              </a:solidFill>
              <a:latin typeface="Comic Sans MS" panose="030F0702030302020204" pitchFamily="66" charset="0"/>
            </a:endParaRPr>
          </a:p>
        </p:txBody>
      </p:sp>
      <p:sp>
        <p:nvSpPr>
          <p:cNvPr id="2" name="Title 1"/>
          <p:cNvSpPr>
            <a:spLocks noGrp="1"/>
          </p:cNvSpPr>
          <p:nvPr>
            <p:ph type="title"/>
          </p:nvPr>
        </p:nvSpPr>
        <p:spPr>
          <a:xfrm>
            <a:off x="185901" y="112664"/>
            <a:ext cx="6798734" cy="404663"/>
          </a:xfrm>
        </p:spPr>
        <p:txBody>
          <a:bodyPr>
            <a:noAutofit/>
          </a:bodyPr>
          <a:lstStyle/>
          <a:p>
            <a:r>
              <a:rPr lang="en-US" sz="2400" dirty="0" smtClean="0">
                <a:solidFill>
                  <a:schemeClr val="tx1"/>
                </a:solidFill>
                <a:latin typeface="Cooper Black" panose="0208090404030B020404" pitchFamily="18" charset="0"/>
              </a:rPr>
              <a:t>Use case Diagram</a:t>
            </a:r>
            <a:endParaRPr lang="en-US" sz="2400" dirty="0">
              <a:solidFill>
                <a:schemeClr val="tx1"/>
              </a:solidFill>
              <a:latin typeface="Cooper Black" panose="0208090404030B020404" pitchFamily="18" charset="0"/>
            </a:endParaRPr>
          </a:p>
        </p:txBody>
      </p:sp>
      <p:sp>
        <p:nvSpPr>
          <p:cNvPr id="17" name="Content Placeholder 16"/>
          <p:cNvSpPr>
            <a:spLocks noGrp="1"/>
          </p:cNvSpPr>
          <p:nvPr>
            <p:ph sz="quarter" idx="13"/>
          </p:nvPr>
        </p:nvSpPr>
        <p:spPr>
          <a:xfrm flipH="1">
            <a:off x="8100391" y="5877272"/>
            <a:ext cx="45719" cy="57860"/>
          </a:xfrm>
        </p:spPr>
        <p:txBody>
          <a:bodyPr>
            <a:normAutofit fontScale="25000" lnSpcReduction="20000"/>
          </a:bodyPr>
          <a:lstStyle/>
          <a:p>
            <a:endParaRPr lang="en-US" sz="1600">
              <a:latin typeface="Comic Sans MS" panose="030F0702030302020204" pitchFamily="66" charset="0"/>
            </a:endParaRPr>
          </a:p>
        </p:txBody>
      </p:sp>
      <p:pic>
        <p:nvPicPr>
          <p:cNvPr id="1028" name="Picture 4" descr="https://tse4.mm.bing.net/th?id=OIP.wJshZ2n9AMFBp1eBy__JRwHaHa&amp;pid=Api&amp;P=0&amp;w=300&amp;h=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884" y="1773482"/>
            <a:ext cx="493297" cy="5774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se4.mm.bing.net/th?id=OIP.wJshZ2n9AMFBp1eBy__JRwHaHa&amp;pid=Api&amp;P=0&amp;w=300&amp;h=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458" y="2836511"/>
            <a:ext cx="523383" cy="611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se4.mm.bing.net/th?id=OIP.wJshZ2n9AMFBp1eBy__JRwHaHa&amp;pid=Api&amp;P=0&amp;w=300&amp;h=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615" y="912735"/>
            <a:ext cx="523729" cy="6110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1029509" y="1379881"/>
            <a:ext cx="487420" cy="3093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1089980" y="2435192"/>
            <a:ext cx="366478" cy="47673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Oval 14"/>
          <p:cNvSpPr/>
          <p:nvPr/>
        </p:nvSpPr>
        <p:spPr>
          <a:xfrm>
            <a:off x="2450327" y="2506054"/>
            <a:ext cx="1117627" cy="51636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Login</a:t>
            </a:r>
            <a:endParaRPr lang="en-US" sz="1600" dirty="0">
              <a:solidFill>
                <a:schemeClr val="tx1"/>
              </a:solidFill>
              <a:latin typeface="Comic Sans MS" panose="030F0702030302020204" pitchFamily="66" charset="0"/>
            </a:endParaRPr>
          </a:p>
        </p:txBody>
      </p:sp>
      <p:sp>
        <p:nvSpPr>
          <p:cNvPr id="16" name="Oval 15"/>
          <p:cNvSpPr/>
          <p:nvPr/>
        </p:nvSpPr>
        <p:spPr>
          <a:xfrm>
            <a:off x="4154649" y="2388326"/>
            <a:ext cx="1512168" cy="32360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Email ID</a:t>
            </a:r>
          </a:p>
        </p:txBody>
      </p:sp>
      <p:sp>
        <p:nvSpPr>
          <p:cNvPr id="19" name="Oval 18"/>
          <p:cNvSpPr/>
          <p:nvPr/>
        </p:nvSpPr>
        <p:spPr>
          <a:xfrm>
            <a:off x="4172313" y="2836510"/>
            <a:ext cx="1229384" cy="29491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Year</a:t>
            </a:r>
          </a:p>
        </p:txBody>
      </p:sp>
      <p:sp>
        <p:nvSpPr>
          <p:cNvPr id="24" name="Oval 23"/>
          <p:cNvSpPr/>
          <p:nvPr/>
        </p:nvSpPr>
        <p:spPr>
          <a:xfrm>
            <a:off x="3955327" y="3224958"/>
            <a:ext cx="1833344" cy="29857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Password</a:t>
            </a:r>
            <a:endParaRPr lang="en-US" sz="1600" dirty="0">
              <a:solidFill>
                <a:schemeClr val="tx1"/>
              </a:solidFill>
              <a:latin typeface="Comic Sans MS" panose="030F0702030302020204" pitchFamily="66" charset="0"/>
            </a:endParaRPr>
          </a:p>
        </p:txBody>
      </p:sp>
      <p:cxnSp>
        <p:nvCxnSpPr>
          <p:cNvPr id="42" name="Straight Arrow Connector 41"/>
          <p:cNvCxnSpPr/>
          <p:nvPr/>
        </p:nvCxnSpPr>
        <p:spPr>
          <a:xfrm>
            <a:off x="3817439" y="3624159"/>
            <a:ext cx="66616" cy="1018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Oval 44"/>
          <p:cNvSpPr/>
          <p:nvPr/>
        </p:nvSpPr>
        <p:spPr>
          <a:xfrm>
            <a:off x="3929482" y="3614148"/>
            <a:ext cx="2121006" cy="54839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Forget Password</a:t>
            </a:r>
            <a:endParaRPr lang="en-US" sz="1600" dirty="0">
              <a:solidFill>
                <a:schemeClr val="tx1"/>
              </a:solidFill>
              <a:latin typeface="Comic Sans MS" panose="030F0702030302020204" pitchFamily="66" charset="0"/>
            </a:endParaRPr>
          </a:p>
        </p:txBody>
      </p:sp>
      <p:cxnSp>
        <p:nvCxnSpPr>
          <p:cNvPr id="52" name="Straight Arrow Connector 51"/>
          <p:cNvCxnSpPr/>
          <p:nvPr/>
        </p:nvCxnSpPr>
        <p:spPr>
          <a:xfrm flipV="1">
            <a:off x="1956298" y="1093966"/>
            <a:ext cx="472871" cy="1359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2" name="Oval 61"/>
          <p:cNvSpPr/>
          <p:nvPr/>
        </p:nvSpPr>
        <p:spPr>
          <a:xfrm>
            <a:off x="6020250" y="3002420"/>
            <a:ext cx="2292295" cy="52111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Reset Password</a:t>
            </a:r>
            <a:endParaRPr lang="en-US" sz="1600" dirty="0">
              <a:solidFill>
                <a:schemeClr val="tx1"/>
              </a:solidFill>
              <a:latin typeface="Comic Sans MS" panose="030F0702030302020204" pitchFamily="66" charset="0"/>
            </a:endParaRPr>
          </a:p>
        </p:txBody>
      </p:sp>
      <p:sp>
        <p:nvSpPr>
          <p:cNvPr id="63" name="TextBox 62"/>
          <p:cNvSpPr txBox="1"/>
          <p:nvPr/>
        </p:nvSpPr>
        <p:spPr>
          <a:xfrm rot="3056924">
            <a:off x="2909674" y="3401046"/>
            <a:ext cx="1445933" cy="338554"/>
          </a:xfrm>
          <a:prstGeom prst="rect">
            <a:avLst/>
          </a:prstGeom>
          <a:noFill/>
        </p:spPr>
        <p:txBody>
          <a:bodyPr wrap="square" rtlCol="0">
            <a:spAutoFit/>
          </a:bodyPr>
          <a:lstStyle/>
          <a:p>
            <a:r>
              <a:rPr lang="en-US" sz="1600" b="1" dirty="0" smtClean="0">
                <a:latin typeface="Comic Sans MS" panose="030F0702030302020204" pitchFamily="66" charset="0"/>
              </a:rPr>
              <a:t>&lt;excludes&gt;</a:t>
            </a:r>
            <a:endParaRPr lang="en-US" sz="1600" b="1" dirty="0">
              <a:latin typeface="Comic Sans MS" panose="030F0702030302020204" pitchFamily="66" charset="0"/>
            </a:endParaRPr>
          </a:p>
        </p:txBody>
      </p:sp>
      <p:sp>
        <p:nvSpPr>
          <p:cNvPr id="1024" name="TextBox 1023"/>
          <p:cNvSpPr txBox="1"/>
          <p:nvPr/>
        </p:nvSpPr>
        <p:spPr>
          <a:xfrm>
            <a:off x="1143507" y="3577772"/>
            <a:ext cx="1160030" cy="584775"/>
          </a:xfrm>
          <a:prstGeom prst="rect">
            <a:avLst/>
          </a:prstGeom>
          <a:noFill/>
        </p:spPr>
        <p:txBody>
          <a:bodyPr wrap="square" rtlCol="0">
            <a:spAutoFit/>
          </a:bodyPr>
          <a:lstStyle/>
          <a:p>
            <a:r>
              <a:rPr lang="en-US" sz="1600" b="1" dirty="0" smtClean="0">
                <a:latin typeface="Comic Sans MS" panose="030F0702030302020204" pitchFamily="66" charset="0"/>
              </a:rPr>
              <a:t>Registered student</a:t>
            </a:r>
            <a:endParaRPr lang="en-US" sz="1600" b="1" dirty="0">
              <a:latin typeface="Comic Sans MS" panose="030F0702030302020204" pitchFamily="66" charset="0"/>
            </a:endParaRPr>
          </a:p>
        </p:txBody>
      </p:sp>
      <p:sp>
        <p:nvSpPr>
          <p:cNvPr id="1030" name="Rectangle 1029"/>
          <p:cNvSpPr/>
          <p:nvPr/>
        </p:nvSpPr>
        <p:spPr>
          <a:xfrm>
            <a:off x="1143507" y="1692145"/>
            <a:ext cx="1483098" cy="338554"/>
          </a:xfrm>
          <a:prstGeom prst="rect">
            <a:avLst/>
          </a:prstGeom>
        </p:spPr>
        <p:txBody>
          <a:bodyPr wrap="none">
            <a:spAutoFit/>
          </a:bodyPr>
          <a:lstStyle/>
          <a:p>
            <a:r>
              <a:rPr lang="en-US" sz="1600" b="1" dirty="0">
                <a:latin typeface="Comic Sans MS" panose="030F0702030302020204" pitchFamily="66" charset="0"/>
              </a:rPr>
              <a:t>New Student</a:t>
            </a:r>
          </a:p>
        </p:txBody>
      </p:sp>
      <p:cxnSp>
        <p:nvCxnSpPr>
          <p:cNvPr id="78" name="Straight Arrow Connector 77"/>
          <p:cNvCxnSpPr/>
          <p:nvPr/>
        </p:nvCxnSpPr>
        <p:spPr>
          <a:xfrm flipH="1" flipV="1">
            <a:off x="3383939" y="3095637"/>
            <a:ext cx="402659" cy="49048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Arrow Connector 80"/>
          <p:cNvCxnSpPr/>
          <p:nvPr/>
        </p:nvCxnSpPr>
        <p:spPr>
          <a:xfrm flipV="1">
            <a:off x="2060816" y="2836512"/>
            <a:ext cx="269290" cy="10198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49" name="Oval 1048"/>
          <p:cNvSpPr/>
          <p:nvPr/>
        </p:nvSpPr>
        <p:spPr>
          <a:xfrm>
            <a:off x="2450327" y="783053"/>
            <a:ext cx="1570367" cy="7152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Create Account</a:t>
            </a:r>
            <a:endParaRPr lang="en-US" sz="1600" dirty="0">
              <a:solidFill>
                <a:schemeClr val="tx1"/>
              </a:solidFill>
              <a:latin typeface="Comic Sans MS" panose="030F0702030302020204" pitchFamily="66" charset="0"/>
            </a:endParaRPr>
          </a:p>
        </p:txBody>
      </p:sp>
      <p:sp>
        <p:nvSpPr>
          <p:cNvPr id="1056" name="Oval 1055"/>
          <p:cNvSpPr/>
          <p:nvPr/>
        </p:nvSpPr>
        <p:spPr>
          <a:xfrm>
            <a:off x="4170225" y="431308"/>
            <a:ext cx="2688162" cy="3745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Personal Details</a:t>
            </a:r>
            <a:endParaRPr lang="en-US" sz="1600" dirty="0">
              <a:solidFill>
                <a:schemeClr val="tx1"/>
              </a:solidFill>
              <a:latin typeface="Comic Sans MS" panose="030F0702030302020204" pitchFamily="66" charset="0"/>
            </a:endParaRPr>
          </a:p>
        </p:txBody>
      </p:sp>
      <p:sp>
        <p:nvSpPr>
          <p:cNvPr id="1057" name="Oval 1056"/>
          <p:cNvSpPr/>
          <p:nvPr/>
        </p:nvSpPr>
        <p:spPr>
          <a:xfrm>
            <a:off x="4336447" y="903772"/>
            <a:ext cx="2600672" cy="30577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Academic Details</a:t>
            </a:r>
            <a:endParaRPr lang="en-US" sz="1600" dirty="0">
              <a:solidFill>
                <a:schemeClr val="tx1"/>
              </a:solidFill>
              <a:latin typeface="Comic Sans MS" panose="030F0702030302020204" pitchFamily="66" charset="0"/>
            </a:endParaRPr>
          </a:p>
        </p:txBody>
      </p:sp>
      <p:sp>
        <p:nvSpPr>
          <p:cNvPr id="1058" name="Oval 1057"/>
          <p:cNvSpPr/>
          <p:nvPr/>
        </p:nvSpPr>
        <p:spPr>
          <a:xfrm>
            <a:off x="4259636" y="1287399"/>
            <a:ext cx="2374161" cy="23874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College Details</a:t>
            </a:r>
            <a:endParaRPr lang="en-US" sz="1600" dirty="0">
              <a:solidFill>
                <a:schemeClr val="tx1"/>
              </a:solidFill>
              <a:latin typeface="Comic Sans MS" panose="030F0702030302020204" pitchFamily="66" charset="0"/>
            </a:endParaRPr>
          </a:p>
        </p:txBody>
      </p:sp>
      <p:sp>
        <p:nvSpPr>
          <p:cNvPr id="1059" name="Oval 1058"/>
          <p:cNvSpPr/>
          <p:nvPr/>
        </p:nvSpPr>
        <p:spPr>
          <a:xfrm>
            <a:off x="7224778" y="1034762"/>
            <a:ext cx="1299714" cy="6018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Upload Resume</a:t>
            </a:r>
            <a:endParaRPr lang="en-US" sz="1600" dirty="0">
              <a:solidFill>
                <a:schemeClr val="tx1"/>
              </a:solidFill>
              <a:latin typeface="Comic Sans MS" panose="030F0702030302020204" pitchFamily="66" charset="0"/>
            </a:endParaRPr>
          </a:p>
        </p:txBody>
      </p:sp>
      <p:sp>
        <p:nvSpPr>
          <p:cNvPr id="1060" name="Oval 1059"/>
          <p:cNvSpPr/>
          <p:nvPr/>
        </p:nvSpPr>
        <p:spPr>
          <a:xfrm>
            <a:off x="6604302" y="1868511"/>
            <a:ext cx="1957994" cy="76275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Upload Certificates</a:t>
            </a:r>
            <a:endParaRPr lang="en-US" sz="1600" dirty="0">
              <a:solidFill>
                <a:schemeClr val="tx1"/>
              </a:solidFill>
              <a:latin typeface="Comic Sans MS" panose="030F0702030302020204" pitchFamily="66" charset="0"/>
            </a:endParaRPr>
          </a:p>
        </p:txBody>
      </p:sp>
      <p:sp>
        <p:nvSpPr>
          <p:cNvPr id="1061" name="Oval 1060"/>
          <p:cNvSpPr/>
          <p:nvPr/>
        </p:nvSpPr>
        <p:spPr>
          <a:xfrm>
            <a:off x="4154649" y="1608497"/>
            <a:ext cx="1847417" cy="28116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Skills</a:t>
            </a:r>
            <a:endParaRPr lang="en-US" sz="1600" dirty="0">
              <a:solidFill>
                <a:schemeClr val="tx1"/>
              </a:solidFill>
              <a:latin typeface="Comic Sans MS" panose="030F0702030302020204" pitchFamily="66" charset="0"/>
            </a:endParaRPr>
          </a:p>
        </p:txBody>
      </p:sp>
      <p:sp>
        <p:nvSpPr>
          <p:cNvPr id="1062" name="Oval 1061"/>
          <p:cNvSpPr/>
          <p:nvPr/>
        </p:nvSpPr>
        <p:spPr>
          <a:xfrm>
            <a:off x="3680709" y="1974098"/>
            <a:ext cx="1986108" cy="33730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Login Details</a:t>
            </a:r>
            <a:endParaRPr lang="en-US" sz="1600" dirty="0">
              <a:solidFill>
                <a:schemeClr val="tx1"/>
              </a:solidFill>
              <a:latin typeface="Comic Sans MS" panose="030F0702030302020204" pitchFamily="66" charset="0"/>
            </a:endParaRPr>
          </a:p>
        </p:txBody>
      </p:sp>
      <p:cxnSp>
        <p:nvCxnSpPr>
          <p:cNvPr id="108" name="Straight Arrow Connector 107"/>
          <p:cNvCxnSpPr/>
          <p:nvPr/>
        </p:nvCxnSpPr>
        <p:spPr>
          <a:xfrm flipV="1">
            <a:off x="4104136" y="1060030"/>
            <a:ext cx="214633" cy="1321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3" name="Straight Arrow Connector 112"/>
          <p:cNvCxnSpPr/>
          <p:nvPr/>
        </p:nvCxnSpPr>
        <p:spPr>
          <a:xfrm>
            <a:off x="4031188" y="1275020"/>
            <a:ext cx="194338" cy="8225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8" name="Straight Arrow Connector 117"/>
          <p:cNvCxnSpPr/>
          <p:nvPr/>
        </p:nvCxnSpPr>
        <p:spPr>
          <a:xfrm>
            <a:off x="3929482" y="1539762"/>
            <a:ext cx="174654" cy="10081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9" name="Straight Arrow Connector 148"/>
          <p:cNvCxnSpPr/>
          <p:nvPr/>
        </p:nvCxnSpPr>
        <p:spPr>
          <a:xfrm flipV="1">
            <a:off x="3895172" y="774693"/>
            <a:ext cx="208964" cy="5891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6" name="Straight Arrow Connector 155"/>
          <p:cNvCxnSpPr/>
          <p:nvPr/>
        </p:nvCxnSpPr>
        <p:spPr>
          <a:xfrm flipV="1">
            <a:off x="6732893" y="1358540"/>
            <a:ext cx="408443" cy="13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7" name="Straight Arrow Connector 156"/>
          <p:cNvCxnSpPr/>
          <p:nvPr/>
        </p:nvCxnSpPr>
        <p:spPr>
          <a:xfrm>
            <a:off x="6593047" y="1562795"/>
            <a:ext cx="279692" cy="34555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4" name="Straight Arrow Connector 163"/>
          <p:cNvCxnSpPr/>
          <p:nvPr/>
        </p:nvCxnSpPr>
        <p:spPr>
          <a:xfrm>
            <a:off x="3817439" y="1692145"/>
            <a:ext cx="137888" cy="2162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flipV="1">
            <a:off x="3701959" y="2631269"/>
            <a:ext cx="426398" cy="7011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5" name="Straight Arrow Connector 174"/>
          <p:cNvCxnSpPr/>
          <p:nvPr/>
        </p:nvCxnSpPr>
        <p:spPr>
          <a:xfrm flipV="1">
            <a:off x="6164926" y="3597740"/>
            <a:ext cx="365087" cy="23897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2030640" y="3387409"/>
            <a:ext cx="478467" cy="4291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3632640" y="4319211"/>
            <a:ext cx="322687" cy="12729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8" name="Straight Arrow Connector 177"/>
          <p:cNvCxnSpPr/>
          <p:nvPr/>
        </p:nvCxnSpPr>
        <p:spPr>
          <a:xfrm>
            <a:off x="3542365" y="3002420"/>
            <a:ext cx="362203" cy="2509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9" name="Straight Arrow Connector 178"/>
          <p:cNvCxnSpPr/>
          <p:nvPr/>
        </p:nvCxnSpPr>
        <p:spPr>
          <a:xfrm>
            <a:off x="3618581" y="2848763"/>
            <a:ext cx="467271" cy="12811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0" name="Oval 139"/>
          <p:cNvSpPr/>
          <p:nvPr/>
        </p:nvSpPr>
        <p:spPr>
          <a:xfrm>
            <a:off x="2179406" y="3853019"/>
            <a:ext cx="1315044" cy="78157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Home Screen</a:t>
            </a:r>
            <a:endParaRPr lang="en-US" sz="1600" dirty="0">
              <a:solidFill>
                <a:schemeClr val="tx1"/>
              </a:solidFill>
              <a:latin typeface="Comic Sans MS" panose="030F0702030302020204" pitchFamily="66" charset="0"/>
            </a:endParaRPr>
          </a:p>
        </p:txBody>
      </p:sp>
      <p:cxnSp>
        <p:nvCxnSpPr>
          <p:cNvPr id="219" name="Straight Arrow Connector 218"/>
          <p:cNvCxnSpPr/>
          <p:nvPr/>
        </p:nvCxnSpPr>
        <p:spPr>
          <a:xfrm>
            <a:off x="3503955" y="4526558"/>
            <a:ext cx="323993" cy="23499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0" name="Straight Arrow Connector 219"/>
          <p:cNvCxnSpPr/>
          <p:nvPr/>
        </p:nvCxnSpPr>
        <p:spPr>
          <a:xfrm>
            <a:off x="3358451" y="4761556"/>
            <a:ext cx="283497" cy="54840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1" name="Straight Arrow Connector 220"/>
          <p:cNvCxnSpPr/>
          <p:nvPr/>
        </p:nvCxnSpPr>
        <p:spPr>
          <a:xfrm>
            <a:off x="3101860" y="4835397"/>
            <a:ext cx="233224" cy="8680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5" name="Oval 144"/>
          <p:cNvSpPr/>
          <p:nvPr/>
        </p:nvSpPr>
        <p:spPr>
          <a:xfrm>
            <a:off x="3641948" y="5309956"/>
            <a:ext cx="1625619" cy="3411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Courses</a:t>
            </a:r>
            <a:endParaRPr lang="en-US" sz="1600" dirty="0">
              <a:solidFill>
                <a:schemeClr val="tx1"/>
              </a:solidFill>
              <a:latin typeface="Comic Sans MS" panose="030F0702030302020204" pitchFamily="66" charset="0"/>
            </a:endParaRPr>
          </a:p>
        </p:txBody>
      </p:sp>
      <p:sp>
        <p:nvSpPr>
          <p:cNvPr id="146" name="Oval 145"/>
          <p:cNvSpPr/>
          <p:nvPr/>
        </p:nvSpPr>
        <p:spPr>
          <a:xfrm>
            <a:off x="3851315" y="4766375"/>
            <a:ext cx="1743868" cy="41423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Add Skills</a:t>
            </a:r>
            <a:endParaRPr lang="en-US" sz="1600" dirty="0">
              <a:solidFill>
                <a:schemeClr val="tx1"/>
              </a:solidFill>
              <a:latin typeface="Comic Sans MS" panose="030F0702030302020204" pitchFamily="66" charset="0"/>
            </a:endParaRPr>
          </a:p>
        </p:txBody>
      </p:sp>
      <p:sp>
        <p:nvSpPr>
          <p:cNvPr id="147" name="Oval 146"/>
          <p:cNvSpPr/>
          <p:nvPr/>
        </p:nvSpPr>
        <p:spPr>
          <a:xfrm>
            <a:off x="4054496" y="4320015"/>
            <a:ext cx="1797251" cy="31701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Profile</a:t>
            </a:r>
            <a:endParaRPr lang="en-US" sz="1600" dirty="0">
              <a:solidFill>
                <a:schemeClr val="tx1"/>
              </a:solidFill>
              <a:latin typeface="Comic Sans MS" panose="030F0702030302020204" pitchFamily="66" charset="0"/>
            </a:endParaRPr>
          </a:p>
        </p:txBody>
      </p:sp>
      <p:sp>
        <p:nvSpPr>
          <p:cNvPr id="148" name="Oval 147"/>
          <p:cNvSpPr/>
          <p:nvPr/>
        </p:nvSpPr>
        <p:spPr>
          <a:xfrm rot="221671">
            <a:off x="3057887" y="5763187"/>
            <a:ext cx="1633676" cy="38930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Placement</a:t>
            </a:r>
            <a:endParaRPr lang="en-US" sz="1600" dirty="0">
              <a:solidFill>
                <a:schemeClr val="tx1"/>
              </a:solidFill>
              <a:latin typeface="Comic Sans MS" panose="030F0702030302020204" pitchFamily="66" charset="0"/>
            </a:endParaRPr>
          </a:p>
        </p:txBody>
      </p:sp>
      <p:pic>
        <p:nvPicPr>
          <p:cNvPr id="252" name="Picture 4" descr="https://tse4.mm.bing.net/th?id=OIP.wJshZ2n9AMFBp1eBy__JRwHaHa&amp;pid=Api&amp;P=0&amp;w=300&amp;h=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601" y="5008089"/>
            <a:ext cx="679618" cy="695332"/>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p:cNvSpPr txBox="1"/>
          <p:nvPr/>
        </p:nvSpPr>
        <p:spPr>
          <a:xfrm>
            <a:off x="6313687" y="5812836"/>
            <a:ext cx="862226" cy="338554"/>
          </a:xfrm>
          <a:prstGeom prst="rect">
            <a:avLst/>
          </a:prstGeom>
          <a:noFill/>
        </p:spPr>
        <p:txBody>
          <a:bodyPr wrap="square" rtlCol="0">
            <a:spAutoFit/>
          </a:bodyPr>
          <a:lstStyle/>
          <a:p>
            <a:r>
              <a:rPr lang="en-US" sz="1600" b="1" dirty="0" smtClean="0">
                <a:latin typeface="Comic Sans MS" panose="030F0702030302020204" pitchFamily="66" charset="0"/>
              </a:rPr>
              <a:t>Admin</a:t>
            </a:r>
            <a:endParaRPr lang="en-US" sz="1600" b="1" dirty="0">
              <a:latin typeface="Comic Sans MS" panose="030F0702030302020204" pitchFamily="66" charset="0"/>
            </a:endParaRPr>
          </a:p>
        </p:txBody>
      </p:sp>
      <p:cxnSp>
        <p:nvCxnSpPr>
          <p:cNvPr id="254" name="Straight Arrow Connector 253"/>
          <p:cNvCxnSpPr/>
          <p:nvPr/>
        </p:nvCxnSpPr>
        <p:spPr>
          <a:xfrm flipH="1" flipV="1">
            <a:off x="5666817" y="5104193"/>
            <a:ext cx="498110" cy="7642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5" name="Straight Arrow Connector 254"/>
          <p:cNvCxnSpPr/>
          <p:nvPr/>
        </p:nvCxnSpPr>
        <p:spPr>
          <a:xfrm flipH="1" flipV="1">
            <a:off x="5850866" y="4644057"/>
            <a:ext cx="525185" cy="2691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6" name="Straight Arrow Connector 255"/>
          <p:cNvCxnSpPr/>
          <p:nvPr/>
        </p:nvCxnSpPr>
        <p:spPr>
          <a:xfrm flipH="1">
            <a:off x="4814402" y="5663339"/>
            <a:ext cx="1413808" cy="36718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7" name="Straight Arrow Connector 256"/>
          <p:cNvCxnSpPr/>
          <p:nvPr/>
        </p:nvCxnSpPr>
        <p:spPr>
          <a:xfrm flipH="1">
            <a:off x="5401696" y="5441912"/>
            <a:ext cx="808687" cy="89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8" name="Straight Arrow Connector 257"/>
          <p:cNvCxnSpPr/>
          <p:nvPr/>
        </p:nvCxnSpPr>
        <p:spPr>
          <a:xfrm flipV="1">
            <a:off x="6723410" y="3661505"/>
            <a:ext cx="226724" cy="116578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27279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circle(i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circle(in)">
                                      <p:cBhvr>
                                        <p:cTn id="12" dur="5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58023" y="80741"/>
            <a:ext cx="6798734" cy="480468"/>
          </a:xfrm>
        </p:spPr>
        <p:txBody>
          <a:bodyPr>
            <a:normAutofit/>
          </a:bodyPr>
          <a:lstStyle/>
          <a:p>
            <a:r>
              <a:rPr lang="en-US" sz="2400" dirty="0" smtClean="0">
                <a:solidFill>
                  <a:schemeClr val="tx1"/>
                </a:solidFill>
                <a:latin typeface="Cooper Black" panose="0208090404030B020404" pitchFamily="18" charset="0"/>
              </a:rPr>
              <a:t>Collaboration Diagram</a:t>
            </a:r>
            <a:endParaRPr lang="en-US" sz="2400" dirty="0">
              <a:solidFill>
                <a:schemeClr val="tx1"/>
              </a:solidFill>
              <a:latin typeface="Cooper Black" panose="0208090404030B020404" pitchFamily="18" charset="0"/>
            </a:endParaRPr>
          </a:p>
        </p:txBody>
      </p:sp>
      <p:pic>
        <p:nvPicPr>
          <p:cNvPr id="28" name="Picture 27"/>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19314" t="1456" r="27986" b="21963"/>
          <a:stretch/>
        </p:blipFill>
        <p:spPr bwMode="auto">
          <a:xfrm>
            <a:off x="359786" y="730545"/>
            <a:ext cx="8028892" cy="5396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396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58023" y="80741"/>
            <a:ext cx="6798734" cy="480468"/>
          </a:xfrm>
        </p:spPr>
        <p:txBody>
          <a:bodyPr>
            <a:normAutofit/>
          </a:bodyPr>
          <a:lstStyle/>
          <a:p>
            <a:r>
              <a:rPr lang="en-US" sz="2400" dirty="0" smtClean="0">
                <a:solidFill>
                  <a:schemeClr val="tx1"/>
                </a:solidFill>
                <a:latin typeface="Cooper Black" panose="0208090404030B020404" pitchFamily="18" charset="0"/>
              </a:rPr>
              <a:t>Activity </a:t>
            </a:r>
            <a:r>
              <a:rPr lang="en-US" sz="2400" dirty="0" smtClean="0">
                <a:solidFill>
                  <a:schemeClr val="tx1"/>
                </a:solidFill>
                <a:latin typeface="Cooper Black" panose="0208090404030B020404" pitchFamily="18" charset="0"/>
              </a:rPr>
              <a:t>Diagram</a:t>
            </a:r>
            <a:endParaRPr lang="en-US" sz="2400" dirty="0">
              <a:solidFill>
                <a:schemeClr val="tx1"/>
              </a:solidFill>
              <a:latin typeface="Cooper Black" panose="0208090404030B020404" pitchFamily="18" charset="0"/>
            </a:endParaRPr>
          </a:p>
        </p:txBody>
      </p:sp>
      <p:pic>
        <p:nvPicPr>
          <p:cNvPr id="5" name="image8.jpeg"/>
          <p:cNvPicPr/>
          <p:nvPr/>
        </p:nvPicPr>
        <p:blipFill>
          <a:blip r:embed="rId2" cstate="print"/>
          <a:stretch>
            <a:fillRect/>
          </a:stretch>
        </p:blipFill>
        <p:spPr>
          <a:xfrm>
            <a:off x="1763688" y="871554"/>
            <a:ext cx="5873460" cy="4597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4327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dirty="0"/>
          </a:p>
        </p:txBody>
      </p:sp>
      <p:sp>
        <p:nvSpPr>
          <p:cNvPr id="4" name="Title 1"/>
          <p:cNvSpPr txBox="1">
            <a:spLocks/>
          </p:cNvSpPr>
          <p:nvPr/>
        </p:nvSpPr>
        <p:spPr>
          <a:xfrm>
            <a:off x="547352" y="626837"/>
            <a:ext cx="7560840" cy="1066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r>
              <a:rPr lang="en-US" sz="2400" dirty="0" smtClean="0">
                <a:solidFill>
                  <a:schemeClr val="tx1"/>
                </a:solidFill>
                <a:latin typeface="Cooper Black" panose="0208090404030B020404" pitchFamily="18" charset="0"/>
              </a:rPr>
              <a:t>Project </a:t>
            </a:r>
            <a:r>
              <a:rPr lang="en-US" sz="2400" dirty="0" err="1" smtClean="0">
                <a:solidFill>
                  <a:schemeClr val="tx1"/>
                </a:solidFill>
                <a:latin typeface="Cooper Black" panose="0208090404030B020404" pitchFamily="18" charset="0"/>
              </a:rPr>
              <a:t>conisist</a:t>
            </a:r>
            <a:r>
              <a:rPr lang="en-US" sz="2400" dirty="0" smtClean="0">
                <a:solidFill>
                  <a:schemeClr val="tx1"/>
                </a:solidFill>
                <a:latin typeface="Cooper Black" panose="0208090404030B020404" pitchFamily="18" charset="0"/>
              </a:rPr>
              <a:t> of three </a:t>
            </a:r>
            <a:r>
              <a:rPr lang="en-US" sz="2400" dirty="0" smtClean="0">
                <a:solidFill>
                  <a:schemeClr val="tx1"/>
                </a:solidFill>
                <a:latin typeface="Cooper Black" panose="0208090404030B020404" pitchFamily="18" charset="0"/>
              </a:rPr>
              <a:t>modules </a:t>
            </a:r>
            <a:endParaRPr lang="en-US" sz="2400" dirty="0">
              <a:solidFill>
                <a:schemeClr val="tx1"/>
              </a:solidFill>
              <a:latin typeface="Cooper Black" panose="0208090404030B020404" pitchFamily="18" charset="0"/>
            </a:endParaRPr>
          </a:p>
        </p:txBody>
      </p:sp>
      <p:sp>
        <p:nvSpPr>
          <p:cNvPr id="5" name="Subtitle 2"/>
          <p:cNvSpPr txBox="1">
            <a:spLocks/>
          </p:cNvSpPr>
          <p:nvPr/>
        </p:nvSpPr>
        <p:spPr>
          <a:xfrm>
            <a:off x="547352" y="1934594"/>
            <a:ext cx="5506429" cy="223059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buClr>
                <a:schemeClr val="tx1"/>
              </a:buClr>
            </a:pPr>
            <a:r>
              <a:rPr lang="en-US" dirty="0" smtClean="0">
                <a:latin typeface="Bahnschrift SemiBold" panose="020B0502040204020203" pitchFamily="34" charset="0"/>
              </a:rPr>
              <a:t>User Login</a:t>
            </a:r>
          </a:p>
          <a:p>
            <a:pPr>
              <a:buClr>
                <a:schemeClr val="tx1"/>
              </a:buClr>
            </a:pPr>
            <a:r>
              <a:rPr lang="en-US" dirty="0" smtClean="0">
                <a:latin typeface="Bahnschrift SemiBold" panose="020B0502040204020203" pitchFamily="34" charset="0"/>
              </a:rPr>
              <a:t>Admin login</a:t>
            </a:r>
          </a:p>
          <a:p>
            <a:pPr>
              <a:buClr>
                <a:schemeClr val="tx1"/>
              </a:buClr>
            </a:pPr>
            <a:r>
              <a:rPr lang="en-US" dirty="0" smtClean="0">
                <a:latin typeface="Bahnschrift SemiBold" panose="020B0502040204020203" pitchFamily="34" charset="0"/>
              </a:rPr>
              <a:t>Database storage(MYSQL)</a:t>
            </a:r>
          </a:p>
          <a:p>
            <a:pPr algn="ctr"/>
            <a:endParaRPr lang="en-US" dirty="0">
              <a:latin typeface="Bahnschrift SemiBold" panose="020B0502040204020203" pitchFamily="34" charset="0"/>
            </a:endParaRPr>
          </a:p>
        </p:txBody>
      </p:sp>
    </p:spTree>
    <p:extLst>
      <p:ext uri="{BB962C8B-B14F-4D97-AF65-F5344CB8AC3E}">
        <p14:creationId xmlns:p14="http://schemas.microsoft.com/office/powerpoint/2010/main" val="201550500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872" y="360512"/>
            <a:ext cx="7797662" cy="1151965"/>
          </a:xfrm>
        </p:spPr>
        <p:txBody>
          <a:bodyPr/>
          <a:lstStyle/>
          <a:p>
            <a:r>
              <a:rPr lang="en-IN" cap="none"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U</a:t>
            </a:r>
            <a:r>
              <a:rPr lang="en-IN" cap="none" dirty="0" smtClean="0">
                <a:ln w="0"/>
                <a:solidFill>
                  <a:schemeClr val="tx1"/>
                </a:solidFill>
                <a:effectLst>
                  <a:outerShdw blurRad="38100" dist="19050" dir="2700000" algn="tl" rotWithShape="0">
                    <a:schemeClr val="dk1">
                      <a:alpha val="40000"/>
                    </a:schemeClr>
                  </a:outerShdw>
                </a:effectLst>
                <a:latin typeface="Cooper Black" panose="0208090404030B020404" pitchFamily="18" charset="0"/>
              </a:rPr>
              <a:t>sers</a:t>
            </a:r>
            <a:endParaRPr lang="en-IN" cap="none" dirty="0">
              <a:ln w="0"/>
              <a:solidFill>
                <a:schemeClr val="tx1"/>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7" name="Content Placeholder 6" descr="coun.jpg"/>
          <p:cNvPicPr>
            <a:picLocks noGrp="1" noChangeAspect="1"/>
          </p:cNvPicPr>
          <p:nvPr>
            <p:ph sz="quarter" idx="13"/>
          </p:nvPr>
        </p:nvPicPr>
        <p:blipFill>
          <a:blip r:embed="rId2"/>
          <a:stretch>
            <a:fillRect/>
          </a:stretch>
        </p:blipFill>
        <p:spPr>
          <a:xfrm>
            <a:off x="1403648" y="2031686"/>
            <a:ext cx="2519928" cy="16697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student.jpg"/>
          <p:cNvPicPr>
            <a:picLocks noChangeAspect="1"/>
          </p:cNvPicPr>
          <p:nvPr/>
        </p:nvPicPr>
        <p:blipFill>
          <a:blip r:embed="rId3" cstate="print"/>
          <a:stretch>
            <a:fillRect/>
          </a:stretch>
        </p:blipFill>
        <p:spPr>
          <a:xfrm>
            <a:off x="5076056" y="2031686"/>
            <a:ext cx="2500330" cy="16697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5790679" y="4243609"/>
            <a:ext cx="3353321" cy="757130"/>
          </a:xfrm>
          <a:prstGeom prst="rect">
            <a:avLst/>
          </a:prstGeom>
          <a:noFill/>
        </p:spPr>
        <p:txBody>
          <a:bodyPr wrap="square" rtlCol="0">
            <a:spAutoFit/>
          </a:bodyPr>
          <a:lstStyle/>
          <a:p>
            <a:pPr>
              <a:lnSpc>
                <a:spcPct val="90000"/>
              </a:lnSpc>
            </a:pPr>
            <a:r>
              <a:rPr lang="en-IN" sz="2400" b="1" dirty="0" smtClean="0">
                <a:latin typeface="Arial Narrow" panose="020B0606020202030204" pitchFamily="34" charset="0"/>
              </a:rPr>
              <a:t>Student</a:t>
            </a:r>
            <a:endParaRPr lang="en-IN" sz="2400" b="1" dirty="0">
              <a:latin typeface="Arial Narrow" panose="020B0606020202030204" pitchFamily="34" charset="0"/>
            </a:endParaRPr>
          </a:p>
          <a:p>
            <a:pPr>
              <a:lnSpc>
                <a:spcPct val="90000"/>
              </a:lnSpc>
            </a:pPr>
            <a:endParaRPr lang="en-IN" sz="2400" b="1" dirty="0">
              <a:latin typeface="Arial Narrow" panose="020B0606020202030204" pitchFamily="34" charset="0"/>
            </a:endParaRPr>
          </a:p>
        </p:txBody>
      </p:sp>
      <p:sp>
        <p:nvSpPr>
          <p:cNvPr id="8" name="TextBox 7"/>
          <p:cNvSpPr txBox="1"/>
          <p:nvPr/>
        </p:nvSpPr>
        <p:spPr>
          <a:xfrm>
            <a:off x="1994750" y="4248477"/>
            <a:ext cx="1928826" cy="428628"/>
          </a:xfrm>
          <a:prstGeom prst="rect">
            <a:avLst/>
          </a:prstGeom>
          <a:noFill/>
        </p:spPr>
        <p:txBody>
          <a:bodyPr wrap="square" rtlCol="0">
            <a:spAutoFit/>
          </a:bodyPr>
          <a:lstStyle/>
          <a:p>
            <a:pPr>
              <a:lnSpc>
                <a:spcPct val="90000"/>
              </a:lnSpc>
            </a:pPr>
            <a:r>
              <a:rPr lang="en-IN" sz="2400" b="1" dirty="0" smtClean="0">
                <a:latin typeface="Arial Narrow" panose="020B0606020202030204" pitchFamily="34" charset="0"/>
              </a:rPr>
              <a:t>Guide</a:t>
            </a:r>
            <a:endParaRPr lang="en-IN" sz="2400" b="1" dirty="0">
              <a:latin typeface="Arial Narrow" panose="020B0606020202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548680"/>
            <a:ext cx="7797662" cy="1151965"/>
          </a:xfrm>
        </p:spPr>
        <p:txBody>
          <a:bodyPr/>
          <a:lstStyle/>
          <a:p>
            <a:pPr algn="ctr"/>
            <a:r>
              <a:rPr lang="en-IN" sz="3200" dirty="0">
                <a:solidFill>
                  <a:schemeClr val="tx1"/>
                </a:solidFill>
                <a:latin typeface="Cooper Black" panose="0208090404030B020404" pitchFamily="18" charset="0"/>
              </a:rPr>
              <a:t>Duties of </a:t>
            </a:r>
            <a:r>
              <a:rPr lang="en-IN" sz="3200" dirty="0" smtClean="0">
                <a:solidFill>
                  <a:schemeClr val="tx1"/>
                </a:solidFill>
                <a:latin typeface="Cooper Black" panose="0208090404030B020404" pitchFamily="18" charset="0"/>
              </a:rPr>
              <a:t>students</a:t>
            </a:r>
            <a:endParaRPr lang="en-IN" sz="32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971600" y="1556792"/>
            <a:ext cx="7796030" cy="3311189"/>
          </a:xfrm>
        </p:spPr>
        <p:txBody>
          <a:bodyPr/>
          <a:lstStyle/>
          <a:p>
            <a:pPr>
              <a:buClrTx/>
            </a:pPr>
            <a:r>
              <a:rPr lang="en-IN" dirty="0">
                <a:latin typeface="Bahnschrift SemiBold" panose="020B0502040204020203" pitchFamily="34" charset="0"/>
              </a:rPr>
              <a:t>Choose course</a:t>
            </a:r>
          </a:p>
          <a:p>
            <a:pPr>
              <a:buClrTx/>
            </a:pPr>
            <a:r>
              <a:rPr lang="en-IN" dirty="0">
                <a:latin typeface="Bahnschrift SemiBold" panose="020B0502040204020203" pitchFamily="34" charset="0"/>
              </a:rPr>
              <a:t>Upload the certificate</a:t>
            </a:r>
          </a:p>
          <a:p>
            <a:pPr>
              <a:buClrTx/>
            </a:pPr>
            <a:r>
              <a:rPr lang="en-IN" dirty="0">
                <a:latin typeface="Bahnschrift SemiBold" panose="020B0502040204020203" pitchFamily="34" charset="0"/>
              </a:rPr>
              <a:t>Share the reviews and </a:t>
            </a:r>
            <a:r>
              <a:rPr lang="en-IN" dirty="0" smtClean="0">
                <a:latin typeface="Bahnschrift SemiBold" panose="020B0502040204020203" pitchFamily="34" charset="0"/>
              </a:rPr>
              <a:t>experiences</a:t>
            </a:r>
          </a:p>
          <a:p>
            <a:pPr>
              <a:buClrTx/>
            </a:pPr>
            <a:r>
              <a:rPr lang="en-IN" dirty="0" smtClean="0">
                <a:latin typeface="Bahnschrift SemiBold" panose="020B0502040204020203" pitchFamily="34" charset="0"/>
              </a:rPr>
              <a:t>Analyse his/her interested field</a:t>
            </a:r>
            <a:endParaRPr lang="en-IN" dirty="0">
              <a:latin typeface="Bahnschrift SemiBold" panose="020B0502040204020203" pitchFamily="34"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592" y="620688"/>
            <a:ext cx="7797662" cy="1151965"/>
          </a:xfrm>
        </p:spPr>
        <p:txBody>
          <a:bodyPr/>
          <a:lstStyle/>
          <a:p>
            <a:pPr algn="ctr"/>
            <a:r>
              <a:rPr lang="en-IN" sz="3200" dirty="0">
                <a:solidFill>
                  <a:schemeClr val="tx1"/>
                </a:solidFill>
                <a:latin typeface="Cooper Black" panose="0208090404030B020404" pitchFamily="18" charset="0"/>
              </a:rPr>
              <a:t>Duties of </a:t>
            </a:r>
            <a:r>
              <a:rPr lang="en-IN" sz="3200" dirty="0" smtClean="0">
                <a:solidFill>
                  <a:schemeClr val="tx1"/>
                </a:solidFill>
                <a:latin typeface="Cooper Black" panose="0208090404030B020404" pitchFamily="18" charset="0"/>
              </a:rPr>
              <a:t>guide</a:t>
            </a:r>
            <a:endParaRPr lang="en-IN" sz="32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971600" y="1340768"/>
            <a:ext cx="6480720" cy="3429000"/>
          </a:xfrm>
        </p:spPr>
        <p:txBody>
          <a:bodyPr/>
          <a:lstStyle/>
          <a:p>
            <a:pPr>
              <a:buClrTx/>
            </a:pPr>
            <a:r>
              <a:rPr lang="en-IN" dirty="0">
                <a:latin typeface="Bahnschrift SemiBold SemiConden" panose="020B0502040204020203" pitchFamily="34" charset="0"/>
              </a:rPr>
              <a:t>Can view and maintain the profile of  </a:t>
            </a:r>
            <a:r>
              <a:rPr lang="en-IN" dirty="0" smtClean="0">
                <a:latin typeface="Bahnschrift SemiBold SemiConden" panose="020B0502040204020203" pitchFamily="34" charset="0"/>
              </a:rPr>
              <a:t>student</a:t>
            </a:r>
            <a:endParaRPr lang="en-IN" dirty="0">
              <a:latin typeface="Bahnschrift SemiBold SemiConden" panose="020B0502040204020203" pitchFamily="34" charset="0"/>
            </a:endParaRPr>
          </a:p>
          <a:p>
            <a:pPr>
              <a:buClrTx/>
            </a:pPr>
            <a:r>
              <a:rPr lang="en-IN" dirty="0">
                <a:latin typeface="Bahnschrift SemiBold SemiConden" panose="020B0502040204020203" pitchFamily="34" charset="0"/>
              </a:rPr>
              <a:t>Recommends the </a:t>
            </a:r>
            <a:r>
              <a:rPr lang="en-IN" dirty="0" smtClean="0">
                <a:latin typeface="Bahnschrift SemiBold SemiConden" panose="020B0502040204020203" pitchFamily="34" charset="0"/>
              </a:rPr>
              <a:t>courses for students</a:t>
            </a:r>
            <a:endParaRPr lang="en-IN" dirty="0">
              <a:latin typeface="Bahnschrift SemiBold SemiConden" panose="020B0502040204020203" pitchFamily="34" charset="0"/>
            </a:endParaRPr>
          </a:p>
          <a:p>
            <a:pPr>
              <a:buClrTx/>
            </a:pPr>
            <a:r>
              <a:rPr lang="en-IN" dirty="0" smtClean="0">
                <a:latin typeface="Bahnschrift SemiBold SemiConden" panose="020B0502040204020203" pitchFamily="34" charset="0"/>
              </a:rPr>
              <a:t>Add, Approve </a:t>
            </a:r>
            <a:r>
              <a:rPr lang="en-IN" dirty="0">
                <a:latin typeface="Bahnschrift SemiBold SemiConden" panose="020B0502040204020203" pitchFamily="34" charset="0"/>
              </a:rPr>
              <a:t>or Remove courses</a:t>
            </a:r>
            <a:r>
              <a:rPr lang="en-IN" dirty="0" smtClean="0">
                <a:latin typeface="Bahnschrift SemiBold SemiConden" panose="020B0502040204020203" pitchFamily="34" charset="0"/>
              </a:rPr>
              <a:t>.</a:t>
            </a:r>
          </a:p>
          <a:p>
            <a:pPr>
              <a:buClrTx/>
            </a:pPr>
            <a:r>
              <a:rPr lang="en-IN" dirty="0" smtClean="0">
                <a:latin typeface="Bahnschrift SemiBold SemiConden" panose="020B0502040204020203" pitchFamily="34" charset="0"/>
              </a:rPr>
              <a:t>Provide details about placement</a:t>
            </a:r>
            <a:endParaRPr lang="en-IN" dirty="0">
              <a:latin typeface="Bahnschrift SemiBold SemiConden"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267" y="260648"/>
            <a:ext cx="7797662" cy="1151965"/>
          </a:xfrm>
        </p:spPr>
        <p:txBody>
          <a:bodyPr/>
          <a:lstStyle/>
          <a:p>
            <a:r>
              <a:rPr lang="en-IN" sz="2400" dirty="0" smtClean="0">
                <a:solidFill>
                  <a:schemeClr val="tx1"/>
                </a:solidFill>
                <a:latin typeface="Cooper Black" panose="0208090404030B020404" pitchFamily="18" charset="0"/>
              </a:rPr>
              <a:t>Introduction</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31132" y="1052736"/>
            <a:ext cx="8143932" cy="4267200"/>
          </a:xfrm>
        </p:spPr>
        <p:txBody>
          <a:bodyPr/>
          <a:lstStyle/>
          <a:p>
            <a:r>
              <a:rPr lang="en-IN" dirty="0">
                <a:solidFill>
                  <a:schemeClr val="tx2">
                    <a:lumMod val="50000"/>
                  </a:schemeClr>
                </a:solidFill>
              </a:rPr>
              <a:t> </a:t>
            </a:r>
            <a:r>
              <a:rPr lang="en-IN" dirty="0" smtClean="0">
                <a:solidFill>
                  <a:schemeClr val="tx2">
                    <a:lumMod val="50000"/>
                  </a:schemeClr>
                </a:solidFill>
                <a:latin typeface="Bahnschrift SemiBold SemiConden" panose="020B0502040204020203" pitchFamily="34" charset="0"/>
              </a:rPr>
              <a:t>Collaborative </a:t>
            </a:r>
            <a:r>
              <a:rPr lang="en-IN" dirty="0">
                <a:solidFill>
                  <a:schemeClr val="tx2">
                    <a:lumMod val="50000"/>
                  </a:schemeClr>
                </a:solidFill>
                <a:latin typeface="Bahnschrift SemiBold SemiConden" panose="020B0502040204020203" pitchFamily="34" charset="0"/>
              </a:rPr>
              <a:t>Learning is a first of its kind which direct the students towards their goal to make them fit enough the </a:t>
            </a:r>
            <a:r>
              <a:rPr lang="en-IN" dirty="0" smtClean="0">
                <a:solidFill>
                  <a:schemeClr val="tx2">
                    <a:lumMod val="50000"/>
                  </a:schemeClr>
                </a:solidFill>
                <a:latin typeface="Bahnschrift SemiBold SemiConden" panose="020B0502040204020203" pitchFamily="34" charset="0"/>
              </a:rPr>
              <a:t>   current </a:t>
            </a:r>
            <a:r>
              <a:rPr lang="en-IN" dirty="0">
                <a:solidFill>
                  <a:schemeClr val="tx2">
                    <a:lumMod val="50000"/>
                  </a:schemeClr>
                </a:solidFill>
                <a:latin typeface="Bahnschrift SemiBold SemiConden" panose="020B0502040204020203" pitchFamily="34" charset="0"/>
              </a:rPr>
              <a:t>industry  demands. </a:t>
            </a:r>
            <a:endParaRPr lang="en-IN" dirty="0" smtClean="0">
              <a:solidFill>
                <a:schemeClr val="tx2">
                  <a:lumMod val="50000"/>
                </a:schemeClr>
              </a:solidFill>
              <a:latin typeface="Bahnschrift SemiBold SemiConden" panose="020B0502040204020203" pitchFamily="34" charset="0"/>
            </a:endParaRPr>
          </a:p>
          <a:p>
            <a:r>
              <a:rPr lang="en-IN" dirty="0" smtClean="0">
                <a:solidFill>
                  <a:schemeClr val="tx2">
                    <a:lumMod val="50000"/>
                  </a:schemeClr>
                </a:solidFill>
                <a:latin typeface="Bahnschrift SemiBold SemiConden" panose="020B0502040204020203" pitchFamily="34" charset="0"/>
              </a:rPr>
              <a:t>In </a:t>
            </a:r>
            <a:r>
              <a:rPr lang="en-IN" dirty="0">
                <a:solidFill>
                  <a:schemeClr val="tx2">
                    <a:lumMod val="50000"/>
                  </a:schemeClr>
                </a:solidFill>
                <a:latin typeface="Bahnschrift SemiBold SemiConden" panose="020B0502040204020203" pitchFamily="34" charset="0"/>
              </a:rPr>
              <a:t>this platform students are </a:t>
            </a:r>
            <a:r>
              <a:rPr lang="en-IN" dirty="0" smtClean="0">
                <a:solidFill>
                  <a:schemeClr val="tx2">
                    <a:lumMod val="50000"/>
                  </a:schemeClr>
                </a:solidFill>
                <a:latin typeface="Bahnschrift SemiBold SemiConden" panose="020B0502040204020203" pitchFamily="34" charset="0"/>
              </a:rPr>
              <a:t>able    to </a:t>
            </a:r>
            <a:r>
              <a:rPr lang="en-IN" dirty="0">
                <a:solidFill>
                  <a:schemeClr val="tx2">
                    <a:lumMod val="50000"/>
                  </a:schemeClr>
                </a:solidFill>
                <a:latin typeface="Bahnschrift SemiBold SemiConden" panose="020B0502040204020203" pitchFamily="34" charset="0"/>
              </a:rPr>
              <a:t>find </a:t>
            </a:r>
            <a:r>
              <a:rPr lang="en-IN" dirty="0" smtClean="0">
                <a:solidFill>
                  <a:schemeClr val="tx2">
                    <a:lumMod val="50000"/>
                  </a:schemeClr>
                </a:solidFill>
                <a:latin typeface="Bahnschrift SemiBold SemiConden" panose="020B0502040204020203" pitchFamily="34" charset="0"/>
              </a:rPr>
              <a:t>  the </a:t>
            </a:r>
            <a:r>
              <a:rPr lang="en-IN" dirty="0">
                <a:solidFill>
                  <a:srgbClr val="002060"/>
                </a:solidFill>
                <a:latin typeface="Forte" panose="03060902040502070203" pitchFamily="66" charset="0"/>
              </a:rPr>
              <a:t>path towards their goal</a:t>
            </a:r>
            <a:r>
              <a:rPr lang="en-IN" dirty="0">
                <a:solidFill>
                  <a:schemeClr val="tx2">
                    <a:lumMod val="50000"/>
                  </a:schemeClr>
                </a:solidFill>
                <a:latin typeface="Bahnschrift SemiBold SemiConden" panose="020B0502040204020203" pitchFamily="34" charset="0"/>
              </a:rPr>
              <a:t>.  </a:t>
            </a:r>
            <a:r>
              <a:rPr lang="en-IN" dirty="0" smtClean="0">
                <a:solidFill>
                  <a:schemeClr val="tx2">
                    <a:lumMod val="50000"/>
                  </a:schemeClr>
                </a:solidFill>
                <a:latin typeface="Bahnschrift SemiBold SemiConden" panose="020B0502040204020203" pitchFamily="34" charset="0"/>
              </a:rPr>
              <a:t>This </a:t>
            </a:r>
            <a:r>
              <a:rPr lang="en-IN" dirty="0">
                <a:solidFill>
                  <a:schemeClr val="tx2">
                    <a:lumMod val="50000"/>
                  </a:schemeClr>
                </a:solidFill>
                <a:latin typeface="Bahnschrift SemiBold SemiConden" panose="020B0502040204020203" pitchFamily="34" charset="0"/>
              </a:rPr>
              <a:t>platform is </a:t>
            </a:r>
            <a:r>
              <a:rPr lang="en-IN" dirty="0" smtClean="0">
                <a:solidFill>
                  <a:schemeClr val="tx2">
                    <a:lumMod val="50000"/>
                  </a:schemeClr>
                </a:solidFill>
                <a:latin typeface="Bahnschrift SemiBold SemiConden" panose="020B0502040204020203" pitchFamily="34" charset="0"/>
              </a:rPr>
              <a:t>tracked  by </a:t>
            </a:r>
            <a:r>
              <a:rPr lang="en-IN" dirty="0">
                <a:solidFill>
                  <a:schemeClr val="tx2">
                    <a:lumMod val="50000"/>
                  </a:schemeClr>
                </a:solidFill>
                <a:latin typeface="Bahnschrift SemiBold SemiConden" panose="020B0502040204020203" pitchFamily="34" charset="0"/>
              </a:rPr>
              <a:t>a counsellor from the day one , who is having </a:t>
            </a:r>
            <a:r>
              <a:rPr lang="en-IN" dirty="0" smtClean="0">
                <a:solidFill>
                  <a:schemeClr val="tx2">
                    <a:lumMod val="50000"/>
                  </a:schemeClr>
                </a:solidFill>
                <a:latin typeface="Bahnschrift SemiBold SemiConden" panose="020B0502040204020203" pitchFamily="34" charset="0"/>
              </a:rPr>
              <a:t>his   </a:t>
            </a:r>
            <a:r>
              <a:rPr lang="en-IN" dirty="0">
                <a:solidFill>
                  <a:schemeClr val="tx2">
                    <a:lumMod val="50000"/>
                  </a:schemeClr>
                </a:solidFill>
                <a:latin typeface="Bahnschrift SemiBold SemiConden" panose="020B0502040204020203" pitchFamily="34" charset="0"/>
              </a:rPr>
              <a:t>best </a:t>
            </a:r>
            <a:r>
              <a:rPr lang="en-IN" dirty="0" smtClean="0">
                <a:solidFill>
                  <a:schemeClr val="tx2">
                    <a:lumMod val="50000"/>
                  </a:schemeClr>
                </a:solidFill>
                <a:latin typeface="Bahnschrift SemiBold SemiConden" panose="020B0502040204020203" pitchFamily="34" charset="0"/>
              </a:rPr>
              <a:t>of  </a:t>
            </a:r>
            <a:r>
              <a:rPr lang="en-IN" dirty="0">
                <a:solidFill>
                  <a:schemeClr val="tx2">
                    <a:lumMod val="50000"/>
                  </a:schemeClr>
                </a:solidFill>
                <a:latin typeface="Bahnschrift SemiBold SemiConden" panose="020B0502040204020203" pitchFamily="34" charset="0"/>
              </a:rPr>
              <a:t>the knowledge on the current needs and trends.</a:t>
            </a:r>
          </a:p>
          <a:p>
            <a:r>
              <a:rPr lang="en-IN" dirty="0" smtClean="0">
                <a:solidFill>
                  <a:schemeClr val="tx2">
                    <a:lumMod val="50000"/>
                  </a:schemeClr>
                </a:solidFill>
                <a:latin typeface="Bahnschrift SemiBold SemiConden" panose="020B0502040204020203" pitchFamily="34" charset="0"/>
              </a:rPr>
              <a:t>This </a:t>
            </a:r>
            <a:r>
              <a:rPr lang="en-IN" dirty="0">
                <a:solidFill>
                  <a:schemeClr val="tx2">
                    <a:lumMod val="50000"/>
                  </a:schemeClr>
                </a:solidFill>
                <a:latin typeface="Bahnschrift SemiBold SemiConden" panose="020B0502040204020203" pitchFamily="34" charset="0"/>
              </a:rPr>
              <a:t>platform also cultivate the quality of up skilling </a:t>
            </a:r>
            <a:r>
              <a:rPr lang="en-IN" dirty="0" smtClean="0">
                <a:solidFill>
                  <a:schemeClr val="tx2">
                    <a:lumMod val="50000"/>
                  </a:schemeClr>
                </a:solidFill>
                <a:latin typeface="Bahnschrift SemiBold SemiConden" panose="020B0502040204020203" pitchFamily="34" charset="0"/>
              </a:rPr>
              <a:t>themselves </a:t>
            </a:r>
            <a:r>
              <a:rPr lang="en-IN" dirty="0">
                <a:solidFill>
                  <a:schemeClr val="tx2">
                    <a:lumMod val="50000"/>
                  </a:schemeClr>
                </a:solidFill>
                <a:latin typeface="Bahnschrift SemiBold SemiConden" panose="020B0502040204020203" pitchFamily="34" charset="0"/>
              </a:rPr>
              <a:t>by </a:t>
            </a:r>
            <a:r>
              <a:rPr lang="en-IN" dirty="0">
                <a:solidFill>
                  <a:srgbClr val="002060"/>
                </a:solidFill>
                <a:latin typeface="Forte" panose="03060902040502070203" pitchFamily="66" charset="0"/>
              </a:rPr>
              <a:t>knowledge sharing</a:t>
            </a:r>
            <a:r>
              <a:rPr lang="en-IN" dirty="0">
                <a:solidFill>
                  <a:schemeClr val="tx2">
                    <a:lumMod val="50000"/>
                  </a:schemeClr>
                </a:solidFill>
                <a:latin typeface="Bahnschrift SemiBold SemiConden" panose="020B0502040204020203" pitchFamily="34" charset="0"/>
              </a:rPr>
              <a:t>. This quality is now a </a:t>
            </a:r>
            <a:r>
              <a:rPr lang="en-IN" dirty="0" smtClean="0">
                <a:solidFill>
                  <a:schemeClr val="tx2">
                    <a:lumMod val="50000"/>
                  </a:schemeClr>
                </a:solidFill>
                <a:latin typeface="Bahnschrift SemiBold SemiConden" panose="020B0502040204020203" pitchFamily="34" charset="0"/>
              </a:rPr>
              <a:t>days  are </a:t>
            </a:r>
            <a:r>
              <a:rPr lang="en-IN" dirty="0">
                <a:solidFill>
                  <a:schemeClr val="tx2">
                    <a:lumMod val="50000"/>
                  </a:schemeClr>
                </a:solidFill>
                <a:latin typeface="Bahnschrift SemiBold SemiConden" panose="020B0502040204020203" pitchFamily="34" charset="0"/>
              </a:rPr>
              <a:t>cultivated  in many company by placing instructors.</a:t>
            </a:r>
          </a:p>
        </p:txBody>
      </p:sp>
    </p:spTree>
  </p:cSld>
  <p:clrMapOvr>
    <a:masterClrMapping/>
  </p:clrMapOvr>
  <p:transition spd="med">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5" y="91968"/>
            <a:ext cx="7797662" cy="863933"/>
          </a:xfrm>
        </p:spPr>
        <p:txBody>
          <a:bodyPr/>
          <a:lstStyle/>
          <a:p>
            <a:pPr algn="ctr"/>
            <a:r>
              <a:rPr lang="en-US" sz="3200" dirty="0" smtClean="0">
                <a:solidFill>
                  <a:schemeClr val="tx1"/>
                </a:solidFill>
                <a:latin typeface="Bahnschrift SemiBold" panose="020B0502040204020203" pitchFamily="34" charset="0"/>
              </a:rPr>
              <a:t>Project Output</a:t>
            </a:r>
            <a:endParaRPr lang="en-US" sz="3200" dirty="0">
              <a:solidFill>
                <a:schemeClr val="tx1"/>
              </a:solidFill>
              <a:latin typeface="Bahnschrift SemiBold" panose="020B0502040204020203" pitchFamily="34" charset="0"/>
            </a:endParaRPr>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08" t="15133" r="3280" b="6585"/>
          <a:stretch/>
        </p:blipFill>
        <p:spPr>
          <a:xfrm>
            <a:off x="395535" y="980728"/>
            <a:ext cx="8136903" cy="4608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9303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40" t="15133" r="2057" b="6585"/>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6249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40" t="12959" r="2057" b="21807"/>
          <a:stretch/>
        </p:blipFill>
        <p:spPr>
          <a:xfrm>
            <a:off x="514351" y="548680"/>
            <a:ext cx="7797662" cy="5040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55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5134" r="2057" b="33380"/>
          <a:stretch/>
        </p:blipFill>
        <p:spPr>
          <a:xfrm>
            <a:off x="514350" y="548680"/>
            <a:ext cx="7797663" cy="5035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6312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9482" r="2057" b="5618"/>
          <a:stretch/>
        </p:blipFill>
        <p:spPr>
          <a:xfrm>
            <a:off x="514351" y="404664"/>
            <a:ext cx="7797662" cy="518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7776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08" t="12493" r="3280" b="6305"/>
          <a:stretch/>
        </p:blipFill>
        <p:spPr>
          <a:xfrm>
            <a:off x="514351" y="685800"/>
            <a:ext cx="7797662" cy="490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5696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3047" b="8671"/>
          <a:stretch/>
        </p:blipFill>
        <p:spPr>
          <a:xfrm>
            <a:off x="514351" y="332656"/>
            <a:ext cx="7946082" cy="5256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6602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10934"/>
          <a:stretch/>
        </p:blipFill>
        <p:spPr>
          <a:xfrm>
            <a:off x="514351" y="476672"/>
            <a:ext cx="7797662" cy="5112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563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8760"/>
          <a:stretch/>
        </p:blipFill>
        <p:spPr>
          <a:xfrm>
            <a:off x="514351" y="548680"/>
            <a:ext cx="7797662" cy="5040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24620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8" b="13109"/>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3577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66464"/>
            <a:ext cx="6798734" cy="498911"/>
          </a:xfrm>
        </p:spPr>
        <p:txBody>
          <a:bodyPr>
            <a:norm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639423129"/>
              </p:ext>
            </p:extLst>
          </p:nvPr>
        </p:nvGraphicFramePr>
        <p:xfrm>
          <a:off x="0" y="365983"/>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15212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944216">
                  <a:extLst>
                    <a:ext uri="{9D8B030D-6E8A-4147-A177-3AD203B41FA5}">
                      <a16:colId xmlns:a16="http://schemas.microsoft.com/office/drawing/2014/main" val="1183543778"/>
                    </a:ext>
                  </a:extLst>
                </a:gridCol>
                <a:gridCol w="1835697">
                  <a:extLst>
                    <a:ext uri="{9D8B030D-6E8A-4147-A177-3AD203B41FA5}">
                      <a16:colId xmlns:a16="http://schemas.microsoft.com/office/drawing/2014/main" val="385832601"/>
                    </a:ext>
                  </a:extLst>
                </a:gridCol>
              </a:tblGrid>
              <a:tr h="483320">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08697">
                <a:tc>
                  <a:txBody>
                    <a:bodyPr/>
                    <a:lstStyle/>
                    <a:p>
                      <a:r>
                        <a:rPr lang="en-US" sz="1600" dirty="0" smtClean="0">
                          <a:latin typeface="Bahnschrift SemiBold" panose="020B0502040204020203" pitchFamily="34" charset="0"/>
                        </a:rPr>
                        <a:t>Learning Management System (LMS) Success: An Investigation Among the University Students </a:t>
                      </a: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2015</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Seyed</a:t>
                      </a:r>
                      <a:r>
                        <a:rPr lang="en-US" sz="1600" dirty="0" smtClean="0">
                          <a:latin typeface="Bahnschrift SemiBold" panose="020B0502040204020203" pitchFamily="34" charset="0"/>
                        </a:rPr>
                        <a:t> </a:t>
                      </a:r>
                      <a:r>
                        <a:rPr lang="en-US" sz="1600" dirty="0" err="1" smtClean="0">
                          <a:latin typeface="Bahnschrift SemiBold" panose="020B0502040204020203" pitchFamily="34" charset="0"/>
                        </a:rPr>
                        <a:t>Mohammadbagher</a:t>
                      </a:r>
                      <a:r>
                        <a:rPr lang="en-US" sz="1600" dirty="0" smtClean="0">
                          <a:latin typeface="Bahnschrift SemiBold" panose="020B0502040204020203" pitchFamily="34" charset="0"/>
                        </a:rPr>
                        <a:t> </a:t>
                      </a:r>
                      <a:r>
                        <a:rPr lang="en-US" sz="1600" dirty="0" err="1" smtClean="0">
                          <a:latin typeface="Bahnschrift SemiBold" panose="020B0502040204020203" pitchFamily="34" charset="0"/>
                        </a:rPr>
                        <a:t>Jafari</a:t>
                      </a:r>
                      <a:r>
                        <a:rPr lang="en-US" sz="1600" dirty="0" smtClean="0">
                          <a:latin typeface="Bahnschrift SemiBold" panose="020B0502040204020203"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Suha</a:t>
                      </a:r>
                      <a:r>
                        <a:rPr lang="en-US" sz="1600" dirty="0" smtClean="0">
                          <a:latin typeface="Bahnschrift SemiBold" panose="020B0502040204020203" pitchFamily="34" charset="0"/>
                        </a:rPr>
                        <a:t> Fouad, </a:t>
                      </a:r>
                      <a:r>
                        <a:rPr lang="en-US" sz="1600" dirty="0" err="1" smtClean="0">
                          <a:latin typeface="Bahnschrift SemiBold" panose="020B0502040204020203" pitchFamily="34" charset="0"/>
                        </a:rPr>
                        <a:t>Mohaddece</a:t>
                      </a:r>
                      <a:r>
                        <a:rPr lang="en-US" sz="1600" dirty="0" smtClean="0">
                          <a:latin typeface="Bahnschrift SemiBold" panose="020B0502040204020203" pitchFamily="34" charset="0"/>
                        </a:rPr>
                        <a:t> Sadat </a:t>
                      </a:r>
                      <a:r>
                        <a:rPr lang="en-US" sz="1600" dirty="0" err="1" smtClean="0">
                          <a:latin typeface="Bahnschrift SemiBold" panose="020B0502040204020203" pitchFamily="34" charset="0"/>
                        </a:rPr>
                        <a:t>Moaddab</a:t>
                      </a:r>
                      <a:r>
                        <a:rPr lang="en-US" sz="1600" dirty="0" smtClean="0">
                          <a:latin typeface="Bahnschrift SemiBold" panose="020B0502040204020203"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Sharif Omar</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IEEE</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study is an attempt to investigate the factors influence the success of LMS. Research model was developed by examining the relationship between students’ outcomes (perceived usefulness) and information quality, system quality, and readiness for online learning through system use and user satisfaction.</a:t>
                      </a:r>
                      <a:endParaRPr lang="en-US" sz="1600" dirty="0">
                        <a:latin typeface="Bahnschrift SemiBold" panose="020B0502040204020203" pitchFamily="34" charset="0"/>
                      </a:endParaRPr>
                    </a:p>
                  </a:txBody>
                  <a:tcPr/>
                </a:tc>
                <a:tc>
                  <a:txBody>
                    <a:bodyPr/>
                    <a:lstStyle/>
                    <a:p>
                      <a:pPr marL="0" indent="0">
                        <a:buFont typeface="Arial" panose="020B0604020202020204" pitchFamily="34" charset="0"/>
                        <a:buNone/>
                      </a:pPr>
                      <a:r>
                        <a:rPr lang="en-US" sz="1600" baseline="0" dirty="0" smtClean="0">
                          <a:latin typeface="Bahnschrift SemiBold" panose="020B0502040204020203" pitchFamily="34" charset="0"/>
                        </a:rPr>
                        <a:t>This project consist few disadvantages:</a:t>
                      </a:r>
                    </a:p>
                    <a:p>
                      <a:pPr marL="285750" indent="-285750">
                        <a:buFont typeface="Arial" panose="020B0604020202020204" pitchFamily="34" charset="0"/>
                        <a:buChar char="•"/>
                      </a:pPr>
                      <a:r>
                        <a:rPr lang="en-US" sz="1600" baseline="0" dirty="0" smtClean="0">
                          <a:latin typeface="Bahnschrift SemiBold" panose="020B0502040204020203" pitchFamily="34" charset="0"/>
                        </a:rPr>
                        <a:t>This paper consist of data which has been collected in only one university </a:t>
                      </a:r>
                    </a:p>
                    <a:p>
                      <a:pPr marL="285750" indent="-285750">
                        <a:buFont typeface="Arial" panose="020B0604020202020204" pitchFamily="34" charset="0"/>
                        <a:buChar char="•"/>
                      </a:pPr>
                      <a:r>
                        <a:rPr lang="en-US" sz="1600" baseline="0" dirty="0" smtClean="0">
                          <a:latin typeface="Bahnschrift SemiBold" panose="020B0502040204020203" pitchFamily="34" charset="0"/>
                        </a:rPr>
                        <a:t>So we can not guarantee that it is applicable other universities.</a:t>
                      </a:r>
                    </a:p>
                    <a:p>
                      <a:pPr marL="285750" indent="-285750">
                        <a:buFont typeface="Arial" panose="020B0604020202020204" pitchFamily="34" charset="0"/>
                        <a:buChar char="•"/>
                      </a:pPr>
                      <a:endParaRPr lang="en-US" sz="1600" baseline="0" dirty="0" smtClean="0">
                        <a:latin typeface="Bahnschrift SemiBold" panose="020B0502040204020203" pitchFamily="34" charset="0"/>
                      </a:endParaRPr>
                    </a:p>
                  </a:txBody>
                  <a:tcPr/>
                </a:tc>
                <a:tc>
                  <a:txBody>
                    <a:bodyPr/>
                    <a:lstStyle/>
                    <a:p>
                      <a:r>
                        <a:rPr lang="en-US" sz="1600" baseline="0" dirty="0" smtClean="0">
                          <a:latin typeface="Bahnschrift SemiBold" panose="020B0502040204020203" pitchFamily="34" charset="0"/>
                        </a:rPr>
                        <a:t>In project reduces the time and cost when compared with normal schools and university.</a:t>
                      </a:r>
                    </a:p>
                    <a:p>
                      <a:r>
                        <a:rPr lang="en-US" sz="1600" baseline="0" dirty="0" smtClean="0">
                          <a:latin typeface="Bahnschrift SemiBold" panose="020B0502040204020203" pitchFamily="34" charset="0"/>
                        </a:rPr>
                        <a:t>There is no limitation to number of student user at particular time.</a:t>
                      </a:r>
                    </a:p>
                    <a:p>
                      <a:r>
                        <a:rPr lang="en-US" sz="1600" baseline="0" dirty="0" smtClean="0">
                          <a:latin typeface="Bahnschrift SemiBold" panose="020B0502040204020203" pitchFamily="34" charset="0"/>
                        </a:rPr>
                        <a:t>Student can access /view the quiz, study materials, assignments, videos, doubt clarifications and submit homework.</a:t>
                      </a: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78092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321297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789040"/>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4149080"/>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181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8760"/>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586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10934"/>
          <a:stretch/>
        </p:blipFill>
        <p:spPr>
          <a:xfrm>
            <a:off x="514351" y="548681"/>
            <a:ext cx="7797662" cy="504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4788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15" y="116632"/>
            <a:ext cx="7797662" cy="1151965"/>
          </a:xfrm>
        </p:spPr>
        <p:txBody>
          <a:bodyPr/>
          <a:lstStyle/>
          <a:p>
            <a:r>
              <a:rPr lang="en-US" sz="3600" dirty="0" smtClean="0">
                <a:solidFill>
                  <a:schemeClr val="accent4">
                    <a:lumMod val="50000"/>
                  </a:schemeClr>
                </a:solidFill>
                <a:latin typeface="Bahnschrift SemiBold" panose="020B0502040204020203" pitchFamily="34" charset="0"/>
              </a:rPr>
              <a:t>Admin end</a:t>
            </a:r>
            <a:endParaRPr lang="en-US" sz="3600" dirty="0">
              <a:solidFill>
                <a:schemeClr val="accent4">
                  <a:lumMod val="50000"/>
                </a:schemeClr>
              </a:solidFill>
              <a:latin typeface="Bahnschrift SemiBold" panose="020B0502040204020203" pitchFamily="34" charset="0"/>
            </a:endParaRPr>
          </a:p>
        </p:txBody>
      </p:sp>
      <p:pic>
        <p:nvPicPr>
          <p:cNvPr id="24" name="Content Placeholder 23"/>
          <p:cNvPicPr>
            <a:picLocks noGrp="1"/>
          </p:cNvPicPr>
          <p:nvPr>
            <p:ph sz="quarter" idx="13"/>
          </p:nvPr>
        </p:nvPicPr>
        <p:blipFill rotWithShape="1">
          <a:blip r:embed="rId2">
            <a:extLst>
              <a:ext uri="{28A0092B-C50C-407E-A947-70E740481C1C}">
                <a14:useLocalDpi xmlns:a14="http://schemas.microsoft.com/office/drawing/2010/main" val="0"/>
              </a:ext>
            </a:extLst>
          </a:blip>
          <a:srcRect l="4181" t="30442" r="35218" b="8672"/>
          <a:stretch/>
        </p:blipFill>
        <p:spPr bwMode="auto">
          <a:xfrm>
            <a:off x="514351" y="980728"/>
            <a:ext cx="7797662" cy="4608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777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7714" t="40731" r="62253" b="31888"/>
          <a:stretch/>
        </p:blipFill>
        <p:spPr bwMode="auto">
          <a:xfrm>
            <a:off x="1691680" y="322231"/>
            <a:ext cx="5112568" cy="187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Content Placeholder 4"/>
          <p:cNvPicPr>
            <a:picLocks noGrp="1"/>
          </p:cNvPicPr>
          <p:nvPr>
            <p:ph sz="quarter" idx="13"/>
          </p:nvPr>
        </p:nvPicPr>
        <p:blipFill rotWithShape="1">
          <a:blip r:embed="rId3">
            <a:extLst>
              <a:ext uri="{28A0092B-C50C-407E-A947-70E740481C1C}">
                <a14:useLocalDpi xmlns:a14="http://schemas.microsoft.com/office/drawing/2010/main" val="0"/>
              </a:ext>
            </a:extLst>
          </a:blip>
          <a:srcRect l="4473" t="33730" r="49013" b="12157"/>
          <a:stretch/>
        </p:blipFill>
        <p:spPr bwMode="auto">
          <a:xfrm>
            <a:off x="272722" y="2420888"/>
            <a:ext cx="8280920" cy="31739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6768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4473" t="26729" r="35873" b="8967"/>
          <a:stretch/>
        </p:blipFill>
        <p:spPr bwMode="auto">
          <a:xfrm>
            <a:off x="379918" y="188640"/>
            <a:ext cx="8064895" cy="5328592"/>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7695" t="34368" r="2294" b="27428"/>
          <a:stretch/>
        </p:blipFill>
        <p:spPr bwMode="auto">
          <a:xfrm>
            <a:off x="379918" y="1052737"/>
            <a:ext cx="8064895" cy="165618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7871" t="26411" r="2824" b="35716"/>
          <a:stretch/>
        </p:blipFill>
        <p:spPr bwMode="auto">
          <a:xfrm>
            <a:off x="379918" y="2492896"/>
            <a:ext cx="8049277" cy="1518739"/>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extLst>
              <a:ext uri="{28A0092B-C50C-407E-A947-70E740481C1C}">
                <a14:useLocalDpi xmlns:a14="http://schemas.microsoft.com/office/drawing/2010/main" val="0"/>
              </a:ext>
            </a:extLst>
          </a:blip>
          <a:srcRect l="8230" t="31503" r="2805" b="32214"/>
          <a:stretch/>
        </p:blipFill>
        <p:spPr bwMode="auto">
          <a:xfrm>
            <a:off x="379917" y="4031573"/>
            <a:ext cx="8064895" cy="1485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70908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p:cNvPicPr>
          <p:nvPr>
            <p:ph sz="quarter" idx="13"/>
          </p:nvPr>
        </p:nvPicPr>
        <p:blipFill rotWithShape="1">
          <a:blip r:embed="rId2">
            <a:extLst>
              <a:ext uri="{28A0092B-C50C-407E-A947-70E740481C1C}">
                <a14:useLocalDpi xmlns:a14="http://schemas.microsoft.com/office/drawing/2010/main" val="0"/>
              </a:ext>
            </a:extLst>
          </a:blip>
          <a:srcRect t="34320" b="58571"/>
          <a:stretch/>
        </p:blipFill>
        <p:spPr bwMode="auto">
          <a:xfrm>
            <a:off x="323528" y="685801"/>
            <a:ext cx="8280920" cy="568446"/>
          </a:xfrm>
          <a:prstGeom prst="rect">
            <a:avLst/>
          </a:prstGeom>
          <a:ln>
            <a:noFill/>
          </a:ln>
          <a:extLst>
            <a:ext uri="{53640926-AAD7-44D8-BBD7-CCE9431645EC}">
              <a14:shadowObscured xmlns:a14="http://schemas.microsoft.com/office/drawing/2010/main"/>
            </a:ext>
          </a:extLst>
        </p:spPr>
      </p:pic>
      <p:pic>
        <p:nvPicPr>
          <p:cNvPr id="6" name="Content Placeholder 3"/>
          <p:cNvPicPr>
            <a:picLocks noGrp="1"/>
          </p:cNvPicPr>
          <p:nvPr>
            <p:ph sz="quarter" idx="13"/>
          </p:nvPr>
        </p:nvPicPr>
        <p:blipFill rotWithShape="1">
          <a:blip r:embed="rId3">
            <a:extLst>
              <a:ext uri="{28A0092B-C50C-407E-A947-70E740481C1C}">
                <a14:useLocalDpi xmlns:a14="http://schemas.microsoft.com/office/drawing/2010/main" val="0"/>
              </a:ext>
            </a:extLst>
          </a:blip>
          <a:srcRect l="4117" t="27685" r="40750" b="12140"/>
          <a:stretch/>
        </p:blipFill>
        <p:spPr bwMode="auto">
          <a:xfrm>
            <a:off x="472787" y="1224368"/>
            <a:ext cx="7946081" cy="4239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3939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4653" t="23547" r="44528" b="68056"/>
          <a:stretch/>
        </p:blipFill>
        <p:spPr bwMode="auto">
          <a:xfrm>
            <a:off x="533498" y="685801"/>
            <a:ext cx="7946081" cy="648071"/>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extLst>
              <a:ext uri="{28A0092B-C50C-407E-A947-70E740481C1C}">
                <a14:useLocalDpi xmlns:a14="http://schemas.microsoft.com/office/drawing/2010/main" val="0"/>
              </a:ext>
            </a:extLst>
          </a:blip>
          <a:srcRect l="7688" t="48738" r="59265" b="12550"/>
          <a:stretch/>
        </p:blipFill>
        <p:spPr bwMode="auto">
          <a:xfrm>
            <a:off x="481884" y="1333872"/>
            <a:ext cx="3744416" cy="2383160"/>
          </a:xfrm>
          <a:prstGeom prst="rect">
            <a:avLst/>
          </a:prstGeom>
          <a:ln>
            <a:noFill/>
          </a:ln>
          <a:extLst>
            <a:ext uri="{53640926-AAD7-44D8-BBD7-CCE9431645EC}">
              <a14:shadowObscured xmlns:a14="http://schemas.microsoft.com/office/drawing/2010/main"/>
            </a:ext>
          </a:extLst>
        </p:spPr>
      </p:pic>
      <p:pic>
        <p:nvPicPr>
          <p:cNvPr id="6" name="Content Placeholder 3"/>
          <p:cNvPicPr>
            <a:picLocks/>
          </p:cNvPicPr>
          <p:nvPr/>
        </p:nvPicPr>
        <p:blipFill rotWithShape="1">
          <a:blip r:embed="rId3">
            <a:extLst>
              <a:ext uri="{28A0092B-C50C-407E-A947-70E740481C1C}">
                <a14:useLocalDpi xmlns:a14="http://schemas.microsoft.com/office/drawing/2010/main" val="0"/>
              </a:ext>
            </a:extLst>
          </a:blip>
          <a:srcRect l="7935" t="35974" r="59148" b="24893"/>
          <a:stretch/>
        </p:blipFill>
        <p:spPr bwMode="auto">
          <a:xfrm>
            <a:off x="4731715" y="1333872"/>
            <a:ext cx="3767011" cy="23831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8194" t="42446" r="58660" b="18265"/>
          <a:stretch/>
        </p:blipFill>
        <p:spPr bwMode="auto">
          <a:xfrm>
            <a:off x="2698489" y="3641071"/>
            <a:ext cx="3427754" cy="19591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0813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4378" t="20123" r="51488" b="73074"/>
          <a:stretch/>
        </p:blipFill>
        <p:spPr bwMode="auto">
          <a:xfrm>
            <a:off x="514351" y="685801"/>
            <a:ext cx="7730057" cy="654967"/>
          </a:xfrm>
          <a:prstGeom prst="rect">
            <a:avLst/>
          </a:prstGeom>
          <a:ln>
            <a:noFill/>
          </a:ln>
          <a:extLst>
            <a:ext uri="{53640926-AAD7-44D8-BBD7-CCE9431645EC}">
              <a14:shadowObscured xmlns:a14="http://schemas.microsoft.com/office/drawing/2010/main"/>
            </a:ext>
          </a:extLst>
        </p:spPr>
      </p:pic>
      <p:pic>
        <p:nvPicPr>
          <p:cNvPr id="5"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7506" t="26674" r="50620" b="14616"/>
          <a:stretch/>
        </p:blipFill>
        <p:spPr>
          <a:xfrm>
            <a:off x="1835696" y="1568418"/>
            <a:ext cx="5384166" cy="3940000"/>
          </a:xfrm>
          <a:prstGeom prst="rect">
            <a:avLst/>
          </a:prstGeom>
        </p:spPr>
      </p:pic>
    </p:spTree>
    <p:extLst>
      <p:ext uri="{BB962C8B-B14F-4D97-AF65-F5344CB8AC3E}">
        <p14:creationId xmlns:p14="http://schemas.microsoft.com/office/powerpoint/2010/main" val="30695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03719"/>
            <a:ext cx="7797662" cy="755839"/>
          </a:xfrm>
        </p:spPr>
        <p:txBody>
          <a:bodyPr/>
          <a:lstStyle/>
          <a:p>
            <a:r>
              <a:rPr lang="en-IN" sz="2800" dirty="0" smtClean="0">
                <a:solidFill>
                  <a:schemeClr val="tx1"/>
                </a:solidFill>
                <a:latin typeface="Cooper Black" panose="0208090404030B020404" pitchFamily="18" charset="0"/>
              </a:rPr>
              <a:t>conclusion</a:t>
            </a:r>
            <a:endParaRPr lang="en-IN" sz="28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514351" y="1700808"/>
            <a:ext cx="7796030" cy="3311189"/>
          </a:xfrm>
        </p:spPr>
        <p:txBody>
          <a:bodyPr/>
          <a:lstStyle/>
          <a:p>
            <a:pPr>
              <a:buNone/>
            </a:pPr>
            <a:endParaRPr lang="en-IN" dirty="0"/>
          </a:p>
          <a:p>
            <a:endParaRPr lang="en-IN" dirty="0"/>
          </a:p>
          <a:p>
            <a:pPr>
              <a:buNone/>
            </a:pPr>
            <a:endParaRPr lang="en-IN" dirty="0"/>
          </a:p>
        </p:txBody>
      </p:sp>
      <p:sp>
        <p:nvSpPr>
          <p:cNvPr id="4" name="TextBox 3"/>
          <p:cNvSpPr txBox="1"/>
          <p:nvPr/>
        </p:nvSpPr>
        <p:spPr>
          <a:xfrm>
            <a:off x="379918" y="1059558"/>
            <a:ext cx="8064896" cy="4678204"/>
          </a:xfrm>
          <a:prstGeom prst="rect">
            <a:avLst/>
          </a:prstGeom>
          <a:noFill/>
        </p:spPr>
        <p:txBody>
          <a:bodyPr wrap="square" rtlCol="0">
            <a:spAutoFit/>
          </a:bodyPr>
          <a:lstStyle/>
          <a:p>
            <a:r>
              <a:rPr lang="en-US" sz="2000" dirty="0">
                <a:solidFill>
                  <a:schemeClr val="tx2">
                    <a:lumMod val="50000"/>
                  </a:schemeClr>
                </a:solidFill>
                <a:latin typeface="Bahnschrift SemiBold" panose="020B0502040204020203" pitchFamily="34" charset="0"/>
              </a:rPr>
              <a:t>Collaborative learning (digital platform) gives the best solution for students to overcome the gap between their knowledge and upcoming technology. In today’s world, sharing knowledge through the internet becomes the most effective way. This platform cultivates the habit of upskilling a student by sharing the knowledge they gain. This quality is very much needed for the companies. Students are monitored and focused by a guide to track them on the right path to gain their knowledge. Many students didn’t get enough information about what to learn, where to learn, what is expected, what is the eligibility criteria required by the companies. </a:t>
            </a:r>
          </a:p>
          <a:p>
            <a:r>
              <a:rPr lang="en-US" sz="2000" dirty="0">
                <a:solidFill>
                  <a:schemeClr val="tx2">
                    <a:lumMod val="50000"/>
                  </a:schemeClr>
                </a:solidFill>
                <a:latin typeface="Bahnschrift SemiBold" panose="020B0502040204020203" pitchFamily="34" charset="0"/>
              </a:rPr>
              <a:t>This digital platform acts as a solution for all these issues and improves their skills on their own. This makes them fix enough to all the needs and requirements of the growing industrial world by choosing the correct courses at the correct time.</a:t>
            </a:r>
          </a:p>
          <a:p>
            <a:endParaRPr lang="en-US" dirty="0">
              <a:latin typeface="Bahnschrift SemiBol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1176866" y="2348880"/>
            <a:ext cx="6798734" cy="72008"/>
          </a:xfrm>
          <a:prstGeom prst="flowChartProcess">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536" y="198566"/>
            <a:ext cx="7323184" cy="713463"/>
          </a:xfrm>
        </p:spPr>
        <p:txBody>
          <a:bodyPr/>
          <a:lstStyle/>
          <a:p>
            <a:r>
              <a:rPr lang="en-US" sz="2800" dirty="0" smtClean="0">
                <a:solidFill>
                  <a:schemeClr val="tx1"/>
                </a:solidFill>
                <a:latin typeface="Cooper Black" panose="0208090404030B020404" pitchFamily="18" charset="0"/>
              </a:rPr>
              <a:t>References</a:t>
            </a:r>
            <a:endParaRPr lang="en-US" sz="28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107504" y="978931"/>
            <a:ext cx="8538912" cy="6480720"/>
          </a:xfrm>
        </p:spPr>
        <p:txBody>
          <a:bodyPr>
            <a:normAutofit/>
          </a:bodyPr>
          <a:lstStyle/>
          <a:p>
            <a:pPr algn="just">
              <a:buClrTx/>
            </a:pPr>
            <a:r>
              <a:rPr lang="en-US" sz="1200" dirty="0" smtClean="0">
                <a:solidFill>
                  <a:schemeClr val="tx1">
                    <a:lumMod val="95000"/>
                    <a:lumOff val="5000"/>
                  </a:schemeClr>
                </a:solidFill>
                <a:latin typeface="Bahnschrift SemiBold" panose="020B0502040204020203" pitchFamily="34" charset="0"/>
              </a:rPr>
              <a:t>Zheng </a:t>
            </a:r>
            <a:r>
              <a:rPr lang="en-US" sz="1200" dirty="0" err="1" smtClean="0">
                <a:solidFill>
                  <a:schemeClr val="tx1">
                    <a:lumMod val="95000"/>
                    <a:lumOff val="5000"/>
                  </a:schemeClr>
                </a:solidFill>
                <a:latin typeface="Bahnschrift SemiBold" panose="020B0502040204020203" pitchFamily="34" charset="0"/>
              </a:rPr>
              <a:t>Ninghan</a:t>
            </a:r>
            <a:r>
              <a:rPr lang="en-US" sz="1200" dirty="0" smtClean="0">
                <a:solidFill>
                  <a:schemeClr val="tx1">
                    <a:lumMod val="95000"/>
                    <a:lumOff val="5000"/>
                  </a:schemeClr>
                </a:solidFill>
                <a:latin typeface="Bahnschrift SemiBold" panose="020B0502040204020203" pitchFamily="34" charset="0"/>
              </a:rPr>
              <a:t>, Tian </a:t>
            </a:r>
            <a:r>
              <a:rPr lang="en-US" sz="1200" dirty="0" err="1" smtClean="0">
                <a:solidFill>
                  <a:schemeClr val="tx1">
                    <a:lumMod val="95000"/>
                    <a:lumOff val="5000"/>
                  </a:schemeClr>
                </a:solidFill>
                <a:latin typeface="Bahnschrift SemiBold" panose="020B0502040204020203" pitchFamily="34" charset="0"/>
              </a:rPr>
              <a:t>Shuzhen</a:t>
            </a:r>
            <a:r>
              <a:rPr lang="en-US" sz="1200" dirty="0" smtClean="0">
                <a:solidFill>
                  <a:schemeClr val="tx1">
                    <a:lumMod val="95000"/>
                    <a:lumOff val="5000"/>
                  </a:schemeClr>
                </a:solidFill>
                <a:latin typeface="Bahnschrift SemiBold" panose="020B0502040204020203" pitchFamily="34" charset="0"/>
              </a:rPr>
              <a:t> and Chen </a:t>
            </a:r>
            <a:r>
              <a:rPr lang="en-US" sz="1200" dirty="0" err="1" smtClean="0">
                <a:solidFill>
                  <a:schemeClr val="tx1">
                    <a:lumMod val="95000"/>
                    <a:lumOff val="5000"/>
                  </a:schemeClr>
                </a:solidFill>
                <a:latin typeface="Bahnschrift SemiBold" panose="020B0502040204020203" pitchFamily="34" charset="0"/>
              </a:rPr>
              <a:t>Yongqiang</a:t>
            </a:r>
            <a:r>
              <a:rPr lang="en-US" sz="1200" dirty="0" smtClean="0">
                <a:solidFill>
                  <a:schemeClr val="tx1">
                    <a:lumMod val="95000"/>
                    <a:lumOff val="5000"/>
                  </a:schemeClr>
                </a:solidFill>
                <a:latin typeface="Bahnschrift SemiBold" panose="020B0502040204020203" pitchFamily="34" charset="0"/>
              </a:rPr>
              <a:t> (2015) </a:t>
            </a:r>
            <a:r>
              <a:rPr lang="en-US" sz="1200" b="1" dirty="0" smtClean="0">
                <a:solidFill>
                  <a:schemeClr val="tx1">
                    <a:lumMod val="95000"/>
                    <a:lumOff val="5000"/>
                  </a:schemeClr>
                </a:solidFill>
                <a:latin typeface="Bahnschrift SemiBold" panose="020B0502040204020203" pitchFamily="34" charset="0"/>
              </a:rPr>
              <a:t>Online Learning Management System, </a:t>
            </a:r>
            <a:r>
              <a:rPr lang="en-US" sz="1200" dirty="0" smtClean="0">
                <a:solidFill>
                  <a:schemeClr val="tx1">
                    <a:lumMod val="95000"/>
                    <a:lumOff val="5000"/>
                  </a:schemeClr>
                </a:solidFill>
                <a:latin typeface="Bahnschrift SemiBold" panose="020B0502040204020203" pitchFamily="34" charset="0"/>
              </a:rPr>
              <a:t>International Conference on Computational Science and Computational Intelligence</a:t>
            </a:r>
          </a:p>
          <a:p>
            <a:pPr algn="just">
              <a:buClrTx/>
            </a:pPr>
            <a:r>
              <a:rPr lang="en-US" sz="1200" dirty="0" err="1" smtClean="0">
                <a:solidFill>
                  <a:schemeClr val="tx1">
                    <a:lumMod val="95000"/>
                    <a:lumOff val="5000"/>
                  </a:schemeClr>
                </a:solidFill>
                <a:latin typeface="Bahnschrift SemiBold" panose="020B0502040204020203" pitchFamily="34" charset="0"/>
              </a:rPr>
              <a:t>Seyed</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Mohammadbagher</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Jafari</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Suha</a:t>
            </a:r>
            <a:r>
              <a:rPr lang="en-US" sz="1200" dirty="0" smtClean="0">
                <a:solidFill>
                  <a:schemeClr val="tx1">
                    <a:lumMod val="95000"/>
                    <a:lumOff val="5000"/>
                  </a:schemeClr>
                </a:solidFill>
                <a:latin typeface="Bahnschrift SemiBold" panose="020B0502040204020203" pitchFamily="34" charset="0"/>
              </a:rPr>
              <a:t> Fouad, </a:t>
            </a:r>
            <a:r>
              <a:rPr lang="en-US" sz="1200" dirty="0" err="1" smtClean="0">
                <a:solidFill>
                  <a:schemeClr val="tx1">
                    <a:lumMod val="95000"/>
                    <a:lumOff val="5000"/>
                  </a:schemeClr>
                </a:solidFill>
                <a:latin typeface="Bahnschrift SemiBold" panose="020B0502040204020203" pitchFamily="34" charset="0"/>
              </a:rPr>
              <a:t>Mohaddece</a:t>
            </a:r>
            <a:r>
              <a:rPr lang="en-US" sz="1200" dirty="0" smtClean="0">
                <a:solidFill>
                  <a:schemeClr val="tx1">
                    <a:lumMod val="95000"/>
                    <a:lumOff val="5000"/>
                  </a:schemeClr>
                </a:solidFill>
                <a:latin typeface="Bahnschrift SemiBold" panose="020B0502040204020203" pitchFamily="34" charset="0"/>
              </a:rPr>
              <a:t> Sadat </a:t>
            </a:r>
            <a:r>
              <a:rPr lang="en-US" sz="1200" dirty="0" err="1" smtClean="0">
                <a:solidFill>
                  <a:schemeClr val="tx1">
                    <a:lumMod val="95000"/>
                    <a:lumOff val="5000"/>
                  </a:schemeClr>
                </a:solidFill>
                <a:latin typeface="Bahnschrift SemiBold" panose="020B0502040204020203" pitchFamily="34" charset="0"/>
              </a:rPr>
              <a:t>Moaddab</a:t>
            </a:r>
            <a:r>
              <a:rPr lang="en-US" sz="1200" dirty="0" smtClean="0">
                <a:solidFill>
                  <a:schemeClr val="tx1">
                    <a:lumMod val="95000"/>
                    <a:lumOff val="5000"/>
                  </a:schemeClr>
                </a:solidFill>
                <a:latin typeface="Bahnschrift SemiBold" panose="020B0502040204020203" pitchFamily="34" charset="0"/>
              </a:rPr>
              <a:t> and Sharif Omar (2015)</a:t>
            </a:r>
            <a:r>
              <a:rPr lang="en-US" sz="1200" b="1" dirty="0" smtClean="0">
                <a:solidFill>
                  <a:schemeClr val="tx1">
                    <a:lumMod val="95000"/>
                    <a:lumOff val="5000"/>
                  </a:schemeClr>
                </a:solidFill>
                <a:latin typeface="Bahnschrift SemiBold" panose="020B0502040204020203" pitchFamily="34" charset="0"/>
              </a:rPr>
              <a:t> Learning Management System (LMS) Success: An Investigation Among the University Students</a:t>
            </a:r>
            <a:r>
              <a:rPr lang="en-US" sz="1200" dirty="0" smtClean="0">
                <a:solidFill>
                  <a:schemeClr val="tx1">
                    <a:lumMod val="95000"/>
                    <a:lumOff val="5000"/>
                  </a:schemeClr>
                </a:solidFill>
                <a:latin typeface="Bahnschrift SemiBold" panose="020B0502040204020203" pitchFamily="34" charset="0"/>
              </a:rPr>
              <a:t>, IEEE Conference on e-Learning, e-Management and e-Services</a:t>
            </a:r>
          </a:p>
          <a:p>
            <a:pPr algn="just">
              <a:buClrTx/>
            </a:pPr>
            <a:r>
              <a:rPr lang="en-US" sz="1200" dirty="0" err="1" smtClean="0">
                <a:solidFill>
                  <a:schemeClr val="tx1">
                    <a:lumMod val="95000"/>
                    <a:lumOff val="5000"/>
                  </a:schemeClr>
                </a:solidFill>
                <a:latin typeface="Bahnschrift SemiBold" panose="020B0502040204020203" pitchFamily="34" charset="0"/>
              </a:rPr>
              <a:t>Chih</a:t>
            </a:r>
            <a:r>
              <a:rPr lang="en-US" sz="1200" dirty="0" smtClean="0">
                <a:solidFill>
                  <a:schemeClr val="tx1">
                    <a:lumMod val="95000"/>
                    <a:lumOff val="5000"/>
                  </a:schemeClr>
                </a:solidFill>
                <a:latin typeface="Bahnschrift SemiBold" panose="020B0502040204020203" pitchFamily="34" charset="0"/>
              </a:rPr>
              <a:t>-Hung Chung, Laura A and Chang E. </a:t>
            </a:r>
            <a:r>
              <a:rPr lang="en-US" sz="1200" dirty="0" err="1" smtClean="0">
                <a:solidFill>
                  <a:schemeClr val="tx1">
                    <a:lumMod val="95000"/>
                    <a:lumOff val="5000"/>
                  </a:schemeClr>
                </a:solidFill>
                <a:latin typeface="Bahnschrift SemiBold" panose="020B0502040204020203" pitchFamily="34" charset="0"/>
              </a:rPr>
              <a:t>Koh</a:t>
            </a:r>
            <a:r>
              <a:rPr lang="en-US" sz="1200" dirty="0" smtClean="0">
                <a:solidFill>
                  <a:schemeClr val="tx1">
                    <a:lumMod val="95000"/>
                    <a:lumOff val="5000"/>
                  </a:schemeClr>
                </a:solidFill>
                <a:latin typeface="Bahnschrift SemiBold" panose="020B0502040204020203" pitchFamily="34" charset="0"/>
              </a:rPr>
              <a:t> (2013) </a:t>
            </a:r>
            <a:r>
              <a:rPr lang="en-US" sz="1200" b="1" dirty="0" smtClean="0">
                <a:solidFill>
                  <a:schemeClr val="tx1">
                    <a:lumMod val="95000"/>
                    <a:lumOff val="5000"/>
                  </a:schemeClr>
                </a:solidFill>
                <a:latin typeface="Bahnschrift SemiBold" panose="020B0502040204020203" pitchFamily="34" charset="0"/>
              </a:rPr>
              <a:t>Web-based Learning Management System Considerations for Higher Education</a:t>
            </a:r>
            <a:r>
              <a:rPr lang="en-US" sz="1200" dirty="0" smtClean="0">
                <a:solidFill>
                  <a:schemeClr val="tx1">
                    <a:lumMod val="95000"/>
                    <a:lumOff val="5000"/>
                  </a:schemeClr>
                </a:solidFill>
                <a:latin typeface="Bahnschrift SemiBold" panose="020B0502040204020203" pitchFamily="34" charset="0"/>
              </a:rPr>
              <a:t>, Article in International Journal of Scientific and Engineering Research</a:t>
            </a:r>
          </a:p>
          <a:p>
            <a:pPr algn="just">
              <a:buClrTx/>
            </a:pPr>
            <a:r>
              <a:rPr lang="en-US" sz="1200" dirty="0" smtClean="0">
                <a:solidFill>
                  <a:schemeClr val="tx1">
                    <a:lumMod val="95000"/>
                    <a:lumOff val="5000"/>
                  </a:schemeClr>
                </a:solidFill>
                <a:latin typeface="Bahnschrift SemiBold" panose="020B0502040204020203" pitchFamily="34" charset="0"/>
              </a:rPr>
              <a:t>Chirag Patel, Mahesh </a:t>
            </a:r>
            <a:r>
              <a:rPr lang="en-US" sz="1200" dirty="0" err="1" smtClean="0">
                <a:solidFill>
                  <a:schemeClr val="tx1">
                    <a:lumMod val="95000"/>
                    <a:lumOff val="5000"/>
                  </a:schemeClr>
                </a:solidFill>
                <a:latin typeface="Bahnschrift SemiBold" panose="020B0502040204020203" pitchFamily="34" charset="0"/>
              </a:rPr>
              <a:t>Gadhavi</a:t>
            </a:r>
            <a:r>
              <a:rPr lang="en-US" sz="1200" dirty="0" smtClean="0">
                <a:solidFill>
                  <a:schemeClr val="tx1">
                    <a:lumMod val="95000"/>
                    <a:lumOff val="5000"/>
                  </a:schemeClr>
                </a:solidFill>
                <a:latin typeface="Bahnschrift SemiBold" panose="020B0502040204020203" pitchFamily="34" charset="0"/>
              </a:rPr>
              <a:t>, Dr. </a:t>
            </a:r>
            <a:r>
              <a:rPr lang="en-US" sz="1200" dirty="0" err="1" smtClean="0">
                <a:solidFill>
                  <a:schemeClr val="tx1">
                    <a:lumMod val="95000"/>
                    <a:lumOff val="5000"/>
                  </a:schemeClr>
                </a:solidFill>
                <a:latin typeface="Bahnschrift SemiBold" panose="020B0502040204020203" pitchFamily="34" charset="0"/>
              </a:rPr>
              <a:t>Atul</a:t>
            </a:r>
            <a:r>
              <a:rPr lang="en-US" sz="1200" dirty="0" smtClean="0">
                <a:solidFill>
                  <a:schemeClr val="tx1">
                    <a:lumMod val="95000"/>
                    <a:lumOff val="5000"/>
                  </a:schemeClr>
                </a:solidFill>
                <a:latin typeface="Bahnschrift SemiBold" panose="020B0502040204020203" pitchFamily="34" charset="0"/>
              </a:rPr>
              <a:t> Patel (2013) </a:t>
            </a:r>
            <a:r>
              <a:rPr lang="en-US" sz="1200" b="1" dirty="0" smtClean="0">
                <a:solidFill>
                  <a:schemeClr val="tx1">
                    <a:lumMod val="95000"/>
                    <a:lumOff val="5000"/>
                  </a:schemeClr>
                </a:solidFill>
                <a:latin typeface="Bahnschrift SemiBold" panose="020B0502040204020203" pitchFamily="34" charset="0"/>
              </a:rPr>
              <a:t>A survey paper on e-learning based learning management Systems (LMS),</a:t>
            </a:r>
            <a:r>
              <a:rPr lang="en-US" sz="1200" dirty="0" smtClean="0">
                <a:solidFill>
                  <a:schemeClr val="tx1">
                    <a:lumMod val="95000"/>
                    <a:lumOff val="5000"/>
                  </a:schemeClr>
                </a:solidFill>
                <a:latin typeface="Bahnschrift SemiBold" panose="020B0502040204020203" pitchFamily="34" charset="0"/>
              </a:rPr>
              <a:t> Article in International Journal of Scientific and Engineering Research</a:t>
            </a:r>
          </a:p>
          <a:p>
            <a:pPr algn="just">
              <a:buClrTx/>
            </a:pPr>
            <a:r>
              <a:rPr lang="en-US" sz="1200" dirty="0" err="1">
                <a:solidFill>
                  <a:schemeClr val="tx1">
                    <a:lumMod val="95000"/>
                    <a:lumOff val="5000"/>
                  </a:schemeClr>
                </a:solidFill>
                <a:latin typeface="Bahnschrift SemiBold" panose="020B0502040204020203" pitchFamily="34" charset="0"/>
              </a:rPr>
              <a:t>Oyelade</a:t>
            </a:r>
            <a:r>
              <a:rPr lang="en-US" sz="1200" dirty="0">
                <a:solidFill>
                  <a:schemeClr val="tx1">
                    <a:lumMod val="95000"/>
                    <a:lumOff val="5000"/>
                  </a:schemeClr>
                </a:solidFill>
                <a:latin typeface="Bahnschrift SemiBold" panose="020B0502040204020203" pitchFamily="34" charset="0"/>
              </a:rPr>
              <a:t>, O. J, </a:t>
            </a:r>
            <a:r>
              <a:rPr lang="en-US" sz="1200" dirty="0" err="1">
                <a:solidFill>
                  <a:schemeClr val="tx1">
                    <a:lumMod val="95000"/>
                    <a:lumOff val="5000"/>
                  </a:schemeClr>
                </a:solidFill>
                <a:latin typeface="Bahnschrift SemiBold" panose="020B0502040204020203" pitchFamily="34" charset="0"/>
              </a:rPr>
              <a:t>Oladipupo</a:t>
            </a:r>
            <a:r>
              <a:rPr lang="en-US" sz="1200" dirty="0">
                <a:solidFill>
                  <a:schemeClr val="tx1">
                    <a:lumMod val="95000"/>
                    <a:lumOff val="5000"/>
                  </a:schemeClr>
                </a:solidFill>
                <a:latin typeface="Bahnschrift SemiBold" panose="020B0502040204020203" pitchFamily="34" charset="0"/>
              </a:rPr>
              <a:t>, O. O and </a:t>
            </a:r>
            <a:r>
              <a:rPr lang="en-US" sz="1200" dirty="0" err="1">
                <a:solidFill>
                  <a:schemeClr val="tx1">
                    <a:lumMod val="95000"/>
                    <a:lumOff val="5000"/>
                  </a:schemeClr>
                </a:solidFill>
                <a:latin typeface="Bahnschrift SemiBold" panose="020B0502040204020203" pitchFamily="34" charset="0"/>
              </a:rPr>
              <a:t>Obagbuwa</a:t>
            </a:r>
            <a:r>
              <a:rPr lang="en-US" sz="1200" dirty="0">
                <a:solidFill>
                  <a:schemeClr val="tx1">
                    <a:lumMod val="95000"/>
                    <a:lumOff val="5000"/>
                  </a:schemeClr>
                </a:solidFill>
                <a:latin typeface="Bahnschrift SemiBold" panose="020B0502040204020203" pitchFamily="34" charset="0"/>
              </a:rPr>
              <a:t>, I. C (2010) </a:t>
            </a:r>
            <a:r>
              <a:rPr lang="en-US" sz="1200" b="1" dirty="0">
                <a:solidFill>
                  <a:schemeClr val="tx1">
                    <a:lumMod val="95000"/>
                    <a:lumOff val="5000"/>
                  </a:schemeClr>
                </a:solidFill>
                <a:latin typeface="Bahnschrift SemiBold" panose="020B0502040204020203" pitchFamily="34" charset="0"/>
              </a:rPr>
              <a:t>Application of k-Means Clustering algorithm for prediction of Students’ Academic Performance</a:t>
            </a:r>
            <a:r>
              <a:rPr lang="en-US" sz="1200" dirty="0">
                <a:solidFill>
                  <a:schemeClr val="tx1">
                    <a:lumMod val="95000"/>
                    <a:lumOff val="5000"/>
                  </a:schemeClr>
                </a:solidFill>
                <a:latin typeface="Bahnschrift SemiBold" panose="020B0502040204020203" pitchFamily="34" charset="0"/>
              </a:rPr>
              <a:t>, International Journal of Computer Science and Information Security</a:t>
            </a:r>
          </a:p>
          <a:p>
            <a:pPr lvl="0" algn="just">
              <a:buClrTx/>
            </a:pPr>
            <a:r>
              <a:rPr lang="en-US" sz="1200" dirty="0" err="1">
                <a:latin typeface="Bahnschrift SemiBold" panose="020B0502040204020203" pitchFamily="34" charset="0"/>
              </a:rPr>
              <a:t>Slavko</a:t>
            </a:r>
            <a:r>
              <a:rPr lang="en-US" sz="1200" dirty="0">
                <a:latin typeface="Bahnschrift SemiBold" panose="020B0502040204020203" pitchFamily="34" charset="0"/>
              </a:rPr>
              <a:t> </a:t>
            </a:r>
            <a:r>
              <a:rPr lang="en-US" sz="1200" dirty="0" err="1">
                <a:latin typeface="Bahnschrift SemiBold" panose="020B0502040204020203" pitchFamily="34" charset="0"/>
              </a:rPr>
              <a:t>Rakic</a:t>
            </a:r>
            <a:r>
              <a:rPr lang="en-US" sz="1200" dirty="0">
                <a:latin typeface="Bahnschrift SemiBold" panose="020B0502040204020203" pitchFamily="34" charset="0"/>
              </a:rPr>
              <a:t>, </a:t>
            </a:r>
            <a:r>
              <a:rPr lang="en-US" sz="1200" dirty="0" err="1">
                <a:latin typeface="Bahnschrift SemiBold" panose="020B0502040204020203" pitchFamily="34" charset="0"/>
              </a:rPr>
              <a:t>Nemanja</a:t>
            </a:r>
            <a:r>
              <a:rPr lang="en-US" sz="1200" dirty="0">
                <a:latin typeface="Bahnschrift SemiBold" panose="020B0502040204020203" pitchFamily="34" charset="0"/>
              </a:rPr>
              <a:t> </a:t>
            </a:r>
            <a:r>
              <a:rPr lang="en-US" sz="1200" dirty="0" err="1">
                <a:latin typeface="Bahnschrift SemiBold" panose="020B0502040204020203" pitchFamily="34" charset="0"/>
              </a:rPr>
              <a:t>Tasic</a:t>
            </a:r>
            <a:r>
              <a:rPr lang="en-US" sz="1200" dirty="0">
                <a:latin typeface="Bahnschrift SemiBold" panose="020B0502040204020203" pitchFamily="34" charset="0"/>
              </a:rPr>
              <a:t>, </a:t>
            </a:r>
            <a:r>
              <a:rPr lang="en-US" sz="1200" dirty="0" err="1">
                <a:latin typeface="Bahnschrift SemiBold" panose="020B0502040204020203" pitchFamily="34" charset="0"/>
              </a:rPr>
              <a:t>Ugljesa</a:t>
            </a:r>
            <a:r>
              <a:rPr lang="en-US" sz="1200" dirty="0">
                <a:latin typeface="Bahnschrift SemiBold" panose="020B0502040204020203" pitchFamily="34" charset="0"/>
              </a:rPr>
              <a:t> </a:t>
            </a:r>
            <a:r>
              <a:rPr lang="en-US" sz="1200" dirty="0" err="1">
                <a:latin typeface="Bahnschrift SemiBold" panose="020B0502040204020203" pitchFamily="34" charset="0"/>
              </a:rPr>
              <a:t>Marjanovic</a:t>
            </a:r>
            <a:r>
              <a:rPr lang="en-US" sz="1200" dirty="0">
                <a:latin typeface="Bahnschrift SemiBold" panose="020B0502040204020203" pitchFamily="34" charset="0"/>
              </a:rPr>
              <a:t> ,Student Performance on E-Learning Platform: Mixed Method Approach (2020) International Journal of Emerging Technologies</a:t>
            </a:r>
          </a:p>
          <a:p>
            <a:pPr algn="just">
              <a:buClrTx/>
            </a:pPr>
            <a:endParaRPr lang="en-US" sz="1200" dirty="0" smtClean="0">
              <a:solidFill>
                <a:schemeClr val="tx1">
                  <a:lumMod val="95000"/>
                  <a:lumOff val="5000"/>
                </a:schemeClr>
              </a:solidFill>
              <a:latin typeface="Bahnschrift SemiBold" panose="020B0502040204020203" pitchFamily="34" charset="0"/>
            </a:endParaRPr>
          </a:p>
          <a:p>
            <a:pPr marL="0" indent="0">
              <a:buClrTx/>
              <a:buNone/>
            </a:pPr>
            <a:endParaRPr lang="en-US" sz="1200" dirty="0">
              <a:solidFill>
                <a:schemeClr val="tx1">
                  <a:lumMod val="95000"/>
                  <a:lumOff val="5000"/>
                </a:schemeClr>
              </a:solidFill>
              <a:latin typeface="Bahnschrift SemiBold" panose="020B0502040204020203" pitchFamily="34" charset="0"/>
            </a:endParaRPr>
          </a:p>
          <a:p>
            <a:endParaRPr lang="en-US" sz="1200" dirty="0">
              <a:solidFill>
                <a:schemeClr val="tx1">
                  <a:lumMod val="95000"/>
                  <a:lumOff val="5000"/>
                </a:schemeClr>
              </a:solidFill>
              <a:latin typeface="Bahnschrift Condensed" panose="020B0502040204020203" pitchFamily="34" charset="0"/>
            </a:endParaRPr>
          </a:p>
          <a:p>
            <a:endParaRPr lang="en-US" sz="1200" dirty="0" smtClean="0">
              <a:solidFill>
                <a:schemeClr val="tx1">
                  <a:lumMod val="95000"/>
                  <a:lumOff val="5000"/>
                </a:schemeClr>
              </a:solidFill>
              <a:latin typeface="Bahnschrift SemiLight SemiConde" panose="020B0502040204020203" pitchFamily="34" charset="0"/>
            </a:endParaRPr>
          </a:p>
          <a:p>
            <a:endParaRPr lang="en-US" sz="1400" b="1" dirty="0">
              <a:latin typeface="Bahnschrift SemiLight SemiConde" panose="020B0502040204020203" pitchFamily="34" charset="0"/>
            </a:endParaRPr>
          </a:p>
          <a:p>
            <a:endParaRPr lang="en-US" sz="1400" dirty="0">
              <a:latin typeface="Bahnschrift SemiLight SemiConde" panose="020B0502040204020203" pitchFamily="34" charset="0"/>
            </a:endParaRPr>
          </a:p>
        </p:txBody>
      </p:sp>
    </p:spTree>
    <p:extLst>
      <p:ext uri="{BB962C8B-B14F-4D97-AF65-F5344CB8AC3E}">
        <p14:creationId xmlns:p14="http://schemas.microsoft.com/office/powerpoint/2010/main" val="13168643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864" y="11561"/>
            <a:ext cx="6798734" cy="326712"/>
          </a:xfrm>
        </p:spPr>
        <p:txBody>
          <a:bodyPr>
            <a:noAutofit/>
          </a:bodyPr>
          <a:lstStyle/>
          <a:p>
            <a:r>
              <a:rPr lang="en-US" sz="2000" dirty="0">
                <a:solidFill>
                  <a:schemeClr val="tx1"/>
                </a:solidFill>
                <a:latin typeface="Bahnschrift SemiBold" panose="020B0502040204020203" pitchFamily="34" charset="0"/>
              </a:rPr>
              <a:t>Literature 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240574735"/>
              </p:ext>
            </p:extLst>
          </p:nvPr>
        </p:nvGraphicFramePr>
        <p:xfrm>
          <a:off x="0" y="365982"/>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646358">
                  <a:extLst>
                    <a:ext uri="{9D8B030D-6E8A-4147-A177-3AD203B41FA5}">
                      <a16:colId xmlns:a16="http://schemas.microsoft.com/office/drawing/2014/main" val="2640769790"/>
                    </a:ext>
                  </a:extLst>
                </a:gridCol>
                <a:gridCol w="1954042">
                  <a:extLst>
                    <a:ext uri="{9D8B030D-6E8A-4147-A177-3AD203B41FA5}">
                      <a16:colId xmlns:a16="http://schemas.microsoft.com/office/drawing/2014/main" val="1641699380"/>
                    </a:ext>
                  </a:extLst>
                </a:gridCol>
                <a:gridCol w="1872208">
                  <a:extLst>
                    <a:ext uri="{9D8B030D-6E8A-4147-A177-3AD203B41FA5}">
                      <a16:colId xmlns:a16="http://schemas.microsoft.com/office/drawing/2014/main" val="1183543778"/>
                    </a:ext>
                  </a:extLst>
                </a:gridCol>
                <a:gridCol w="1691681">
                  <a:extLst>
                    <a:ext uri="{9D8B030D-6E8A-4147-A177-3AD203B41FA5}">
                      <a16:colId xmlns:a16="http://schemas.microsoft.com/office/drawing/2014/main" val="385832601"/>
                    </a:ext>
                  </a:extLst>
                </a:gridCol>
              </a:tblGrid>
              <a:tr h="479971">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12046">
                <a:tc>
                  <a:txBody>
                    <a:bodyPr/>
                    <a:lstStyle/>
                    <a:p>
                      <a:r>
                        <a:rPr lang="en-US" sz="1600" dirty="0" smtClean="0">
                          <a:latin typeface="Bahnschrift SemiBold" panose="020B0502040204020203" pitchFamily="34" charset="0"/>
                        </a:rPr>
                        <a:t>A survey paper on e-learning based learning management</a:t>
                      </a:r>
                      <a:r>
                        <a:rPr lang="en-US" sz="1600" baseline="0" dirty="0" smtClean="0">
                          <a:latin typeface="Bahnschrift SemiBold" panose="020B0502040204020203" pitchFamily="34" charset="0"/>
                        </a:rPr>
                        <a:t> system</a:t>
                      </a:r>
                    </a:p>
                    <a:p>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2013</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Chirag Patel, Mahesh </a:t>
                      </a:r>
                      <a:r>
                        <a:rPr lang="en-US" sz="1600" dirty="0" err="1" smtClean="0">
                          <a:latin typeface="Bahnschrift SemiBold" panose="020B0502040204020203" pitchFamily="34" charset="0"/>
                        </a:rPr>
                        <a:t>Gadhavi</a:t>
                      </a:r>
                      <a:r>
                        <a:rPr lang="en-US" sz="1600" dirty="0" smtClean="0">
                          <a:latin typeface="Bahnschrift SemiBold" panose="020B0502040204020203" pitchFamily="34" charset="0"/>
                        </a:rPr>
                        <a:t>, Dr. </a:t>
                      </a:r>
                      <a:r>
                        <a:rPr lang="en-US" sz="1600" dirty="0" err="1" smtClean="0">
                          <a:latin typeface="Bahnschrift SemiBold" panose="020B0502040204020203" pitchFamily="34" charset="0"/>
                        </a:rPr>
                        <a:t>Atul</a:t>
                      </a:r>
                      <a:r>
                        <a:rPr lang="en-US" sz="1600" dirty="0" smtClean="0">
                          <a:latin typeface="Bahnschrift SemiBold" panose="020B0502040204020203" pitchFamily="34" charset="0"/>
                        </a:rPr>
                        <a:t> Pate</a:t>
                      </a:r>
                    </a:p>
                    <a:p>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International Journal of Scientific &amp; Engineering Research</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paper includes study of numerous e-learning based learning management systems(LMS). Each system is classified as per the parameters such as technology, features and platform-tools. Base on these parameters a new unified cloud based system is proposed with all these parameters and other new features. </a:t>
                      </a:r>
                      <a:endParaRPr lang="en-US" sz="1600" dirty="0">
                        <a:latin typeface="Bahnschrift SemiBold" panose="020B0502040204020203" pitchFamily="34" charset="0"/>
                      </a:endParaRPr>
                    </a:p>
                  </a:txBody>
                  <a:tcPr/>
                </a:tc>
                <a:tc>
                  <a:txBody>
                    <a:bodyPr/>
                    <a:lstStyle/>
                    <a:p>
                      <a:pPr marL="285750" indent="-285750">
                        <a:buFont typeface="Arial" panose="020B0604020202020204" pitchFamily="34" charset="0"/>
                        <a:buChar char="•"/>
                      </a:pPr>
                      <a:r>
                        <a:rPr lang="en-US" sz="1600" dirty="0" smtClean="0">
                          <a:latin typeface="Bahnschrift SemiBold" panose="020B0502040204020203" pitchFamily="34" charset="0"/>
                        </a:rPr>
                        <a:t>Automatic assignment evaluation with integration of plagiarism detector</a:t>
                      </a:r>
                      <a:r>
                        <a:rPr lang="en-US" sz="1600" baseline="0" dirty="0" smtClean="0">
                          <a:latin typeface="Bahnschrift SemiBold" panose="020B0502040204020203" pitchFamily="34" charset="0"/>
                        </a:rPr>
                        <a:t> and keyword matching</a:t>
                      </a:r>
                    </a:p>
                    <a:p>
                      <a:pPr marL="285750" indent="-285750">
                        <a:buFont typeface="Arial" panose="020B0604020202020204" pitchFamily="34" charset="0"/>
                        <a:buChar char="•"/>
                      </a:pPr>
                      <a:r>
                        <a:rPr lang="en-US" sz="1600" baseline="0" dirty="0" smtClean="0">
                          <a:latin typeface="Bahnschrift SemiBold" panose="020B0502040204020203" pitchFamily="34" charset="0"/>
                        </a:rPr>
                        <a:t>Web-based virtual workshop management</a:t>
                      </a:r>
                    </a:p>
                    <a:p>
                      <a:pPr marL="285750" indent="-285750">
                        <a:buFont typeface="Arial" panose="020B0604020202020204" pitchFamily="34" charset="0"/>
                        <a:buChar char="•"/>
                      </a:pPr>
                      <a:r>
                        <a:rPr lang="en-US" sz="1600" baseline="0" dirty="0" smtClean="0">
                          <a:latin typeface="Bahnschrift SemiBold" panose="020B0502040204020203" pitchFamily="34" charset="0"/>
                        </a:rPr>
                        <a:t>Single sign on</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paper</a:t>
                      </a:r>
                      <a:r>
                        <a:rPr lang="en-US" sz="1600" baseline="0" dirty="0" smtClean="0">
                          <a:latin typeface="Bahnschrift SemiBold" panose="020B0502040204020203" pitchFamily="34" charset="0"/>
                        </a:rPr>
                        <a:t> is for rural area people who is suffering to study in their own place.</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This paper is describe fully about a cloud based learning system</a:t>
                      </a:r>
                      <a:endParaRPr lang="en-US" sz="1600" dirty="0">
                        <a:latin typeface="Bahnschrift SemiBold" panose="020B0502040204020203" pitchFamily="34" charset="0"/>
                      </a:endParaRP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27687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63691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64502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28498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898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0" y="25121"/>
            <a:ext cx="648073" cy="1577119"/>
          </a:xfrm>
        </p:spPr>
        <p:txBody>
          <a:bodyPr/>
          <a:lstStyle/>
          <a:p>
            <a:endParaRPr lang="en-US" sz="900" dirty="0"/>
          </a:p>
        </p:txBody>
      </p:sp>
      <p:sp>
        <p:nvSpPr>
          <p:cNvPr id="3" name="Content Placeholder 2"/>
          <p:cNvSpPr>
            <a:spLocks noGrp="1"/>
          </p:cNvSpPr>
          <p:nvPr>
            <p:ph sz="quarter" idx="13"/>
          </p:nvPr>
        </p:nvSpPr>
        <p:spPr>
          <a:xfrm>
            <a:off x="323528" y="1268760"/>
            <a:ext cx="8234113" cy="5184576"/>
          </a:xfrm>
        </p:spPr>
        <p:txBody>
          <a:bodyPr>
            <a:normAutofit/>
          </a:bodyPr>
          <a:lstStyle/>
          <a:p>
            <a:pPr algn="just">
              <a:buClrTx/>
            </a:pPr>
            <a:r>
              <a:rPr lang="en-US" sz="1300" dirty="0" smtClean="0">
                <a:solidFill>
                  <a:schemeClr val="tx1">
                    <a:lumMod val="95000"/>
                    <a:lumOff val="5000"/>
                  </a:schemeClr>
                </a:solidFill>
                <a:latin typeface="Bahnschrift SemiBold" panose="020B0502040204020203" pitchFamily="34"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Saroj</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Tripti</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Chaudhary(2015) Study on Various Clustering Techniques, International Journal of Computer Science and Information Technologies</a:t>
            </a:r>
          </a:p>
          <a:p>
            <a:pPr algn="just">
              <a:buClrTx/>
            </a:pPr>
            <a:r>
              <a:rPr lang="en-US" sz="1300" dirty="0" err="1" smtClean="0">
                <a:latin typeface="Bahnschrift SemiBold" panose="020B0502040204020203" pitchFamily="34" charset="0"/>
                <a:cs typeface="Times New Roman" panose="02020603050405020304" pitchFamily="18" charset="0"/>
              </a:rPr>
              <a:t>Kamalpreet</a:t>
            </a:r>
            <a:r>
              <a:rPr lang="en-US" sz="1300" dirty="0" smtClean="0">
                <a:latin typeface="Bahnschrift SemiBold" panose="020B0502040204020203" pitchFamily="34" charset="0"/>
                <a:cs typeface="Times New Roman" panose="02020603050405020304" pitchFamily="18" charset="0"/>
              </a:rPr>
              <a:t> </a:t>
            </a:r>
            <a:r>
              <a:rPr lang="en-US" sz="1300" dirty="0" err="1">
                <a:latin typeface="Bahnschrift SemiBold" panose="020B0502040204020203" pitchFamily="34" charset="0"/>
                <a:cs typeface="Times New Roman" panose="02020603050405020304" pitchFamily="18" charset="0"/>
              </a:rPr>
              <a:t>Bindra</a:t>
            </a:r>
            <a:r>
              <a:rPr lang="en-US" sz="1300" dirty="0">
                <a:latin typeface="Bahnschrift SemiBold" panose="020B0502040204020203" pitchFamily="34" charset="0"/>
                <a:cs typeface="Times New Roman" panose="02020603050405020304" pitchFamily="18" charset="0"/>
              </a:rPr>
              <a:t>, </a:t>
            </a:r>
            <a:r>
              <a:rPr lang="en-US" sz="1300" dirty="0" err="1">
                <a:latin typeface="Bahnschrift SemiBold" panose="020B0502040204020203" pitchFamily="34" charset="0"/>
                <a:cs typeface="Times New Roman" panose="02020603050405020304" pitchFamily="18" charset="0"/>
              </a:rPr>
              <a:t>Anuranjan</a:t>
            </a:r>
            <a:r>
              <a:rPr lang="en-US" sz="1300" dirty="0">
                <a:latin typeface="Bahnschrift SemiBold" panose="020B0502040204020203" pitchFamily="34" charset="0"/>
                <a:cs typeface="Times New Roman" panose="02020603050405020304" pitchFamily="18" charset="0"/>
              </a:rPr>
              <a:t> Mishra(2017) </a:t>
            </a:r>
            <a:r>
              <a:rPr lang="en-US" sz="1300" b="1" dirty="0">
                <a:latin typeface="Bahnschrift SemiBold" panose="020B0502040204020203" pitchFamily="34" charset="0"/>
                <a:cs typeface="Times New Roman" panose="02020603050405020304" pitchFamily="18" charset="0"/>
              </a:rPr>
              <a:t>A Detailed Study of Clustering </a:t>
            </a:r>
            <a:r>
              <a:rPr lang="en-US" sz="1300" b="1" dirty="0" err="1">
                <a:latin typeface="Bahnschrift SemiBold" panose="020B0502040204020203" pitchFamily="34" charset="0"/>
                <a:cs typeface="Times New Roman" panose="02020603050405020304" pitchFamily="18" charset="0"/>
              </a:rPr>
              <a:t>Algorithms,</a:t>
            </a:r>
            <a:r>
              <a:rPr lang="en-US" sz="1300" dirty="0" err="1">
                <a:latin typeface="Bahnschrift SemiBold" panose="020B0502040204020203" pitchFamily="34" charset="0"/>
                <a:cs typeface="Times New Roman" panose="02020603050405020304" pitchFamily="18" charset="0"/>
              </a:rPr>
              <a:t>IEEE</a:t>
            </a:r>
            <a:endParaRPr lang="en-US" sz="1300" dirty="0">
              <a:latin typeface="Bahnschrift SemiBold" panose="020B0502040204020203" pitchFamily="34" charset="0"/>
              <a:cs typeface="Times New Roman" panose="02020603050405020304" pitchFamily="18" charset="0"/>
            </a:endParaRPr>
          </a:p>
          <a:p>
            <a:pPr algn="just">
              <a:buClrTx/>
            </a:pP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Patricia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Fidalgo,Joan</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Thormann,Oleksandr</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Kulyk</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&amp; José Alberto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Lencastre</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(2020)</a:t>
            </a:r>
            <a:r>
              <a:rPr lang="en-US" sz="1300" b="1" dirty="0">
                <a:solidFill>
                  <a:schemeClr val="tx1">
                    <a:lumMod val="95000"/>
                    <a:lumOff val="5000"/>
                  </a:schemeClr>
                </a:solidFill>
                <a:latin typeface="Bahnschrift SemiBold" panose="020B0502040204020203" pitchFamily="34" charset="0"/>
                <a:cs typeface="Times New Roman" panose="02020603050405020304" pitchFamily="18" charset="0"/>
              </a:rPr>
              <a:t>Students’ perceptions on distance education: A multinational study,</a:t>
            </a:r>
            <a:r>
              <a:rPr lang="en-US" sz="1300" i="1" dirty="0">
                <a:solidFill>
                  <a:schemeClr val="tx1">
                    <a:lumMod val="95000"/>
                    <a:lumOff val="5000"/>
                  </a:schemeClr>
                </a:solidFill>
                <a:latin typeface="Bahnschrift SemiBold" panose="020B0502040204020203" pitchFamily="34" charset="0"/>
                <a:cs typeface="Times New Roman" panose="02020603050405020304" pitchFamily="18" charset="0"/>
                <a:hlinkClick r:id="rId2"/>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Internationl</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Journal of Education Technology in Higher </a:t>
            </a:r>
            <a:r>
              <a:rPr lang="en-US" sz="1300" dirty="0" smtClean="0">
                <a:solidFill>
                  <a:schemeClr val="tx1">
                    <a:lumMod val="95000"/>
                    <a:lumOff val="5000"/>
                  </a:schemeClr>
                </a:solidFill>
                <a:latin typeface="Bahnschrift SemiBold" panose="020B0502040204020203" pitchFamily="34" charset="0"/>
                <a:cs typeface="Times New Roman" panose="02020603050405020304" pitchFamily="18" charset="0"/>
              </a:rPr>
              <a:t>Education</a:t>
            </a:r>
          </a:p>
          <a:p>
            <a:pPr algn="just">
              <a:buClrTx/>
            </a:pPr>
            <a:r>
              <a:rPr lang="en-US" sz="1300" b="1" dirty="0">
                <a:latin typeface="Bahnschrift SemiBold" panose="020B0502040204020203" pitchFamily="34" charset="0"/>
                <a:cs typeface="Times New Roman" panose="02020603050405020304" pitchFamily="18" charset="0"/>
              </a:rPr>
              <a:t>Nor </a:t>
            </a:r>
            <a:r>
              <a:rPr lang="en-US" sz="1300" b="1" dirty="0" err="1">
                <a:latin typeface="Bahnschrift SemiBold" panose="020B0502040204020203" pitchFamily="34" charset="0"/>
                <a:cs typeface="Times New Roman" panose="02020603050405020304" pitchFamily="18" charset="0"/>
              </a:rPr>
              <a:t>Azura</a:t>
            </a:r>
            <a:r>
              <a:rPr lang="en-US" sz="1300" b="1" dirty="0">
                <a:latin typeface="Bahnschrift SemiBold" panose="020B0502040204020203" pitchFamily="34" charset="0"/>
                <a:cs typeface="Times New Roman" panose="02020603050405020304" pitchFamily="18" charset="0"/>
              </a:rPr>
              <a:t> </a:t>
            </a:r>
            <a:r>
              <a:rPr lang="en-US" sz="1300" b="1" dirty="0" err="1">
                <a:latin typeface="Bahnschrift SemiBold" panose="020B0502040204020203" pitchFamily="34" charset="0"/>
                <a:cs typeface="Times New Roman" panose="02020603050405020304" pitchFamily="18" charset="0"/>
              </a:rPr>
              <a:t>Adzharuddin</a:t>
            </a:r>
            <a:r>
              <a:rPr lang="en-US" sz="1300" b="1" dirty="0">
                <a:latin typeface="Bahnschrift SemiBold" panose="020B0502040204020203" pitchFamily="34" charset="0"/>
                <a:cs typeface="Times New Roman" panose="02020603050405020304" pitchFamily="18" charset="0"/>
              </a:rPr>
              <a:t> (</a:t>
            </a:r>
            <a:r>
              <a:rPr lang="en-US" sz="1300" dirty="0">
                <a:latin typeface="Bahnschrift SemiBold" panose="020B0502040204020203" pitchFamily="34" charset="0"/>
                <a:cs typeface="Times New Roman" panose="02020603050405020304" pitchFamily="18" charset="0"/>
              </a:rPr>
              <a:t>2013) learning Management System (LMS) among University Students: Does It Work?, International Journal of e-Education e-Business e-Management and </a:t>
            </a:r>
            <a:r>
              <a:rPr lang="en-US" sz="1300" dirty="0" smtClean="0">
                <a:latin typeface="Bahnschrift SemiBold" panose="020B0502040204020203" pitchFamily="34" charset="0"/>
                <a:cs typeface="Times New Roman" panose="02020603050405020304" pitchFamily="18" charset="0"/>
              </a:rPr>
              <a:t>e-Learning</a:t>
            </a:r>
          </a:p>
          <a:p>
            <a:pPr algn="just">
              <a:buClrTx/>
            </a:pPr>
            <a:r>
              <a:rPr lang="en-US" sz="1300" dirty="0">
                <a:latin typeface="Bahnschrift SemiBold" panose="020B0502040204020203" pitchFamily="34" charset="0"/>
              </a:rPr>
              <a:t>Shi Na, Liu </a:t>
            </a:r>
            <a:r>
              <a:rPr lang="en-US" sz="1300" dirty="0" err="1">
                <a:latin typeface="Bahnschrift SemiBold" panose="020B0502040204020203" pitchFamily="34" charset="0"/>
              </a:rPr>
              <a:t>Xumin</a:t>
            </a:r>
            <a:r>
              <a:rPr lang="en-US" sz="1300" dirty="0">
                <a:latin typeface="Bahnschrift SemiBold" panose="020B0502040204020203" pitchFamily="34" charset="0"/>
              </a:rPr>
              <a:t> and Guan Yong</a:t>
            </a:r>
            <a:r>
              <a:rPr lang="en-US" sz="1300" dirty="0">
                <a:latin typeface="Bahnschrift SemiBold" panose="020B0502040204020203" pitchFamily="34" charset="0"/>
                <a:hlinkClick r:id="rId3"/>
              </a:rPr>
              <a:t> </a:t>
            </a:r>
            <a:r>
              <a:rPr lang="en-US" sz="1300" dirty="0">
                <a:solidFill>
                  <a:schemeClr val="tx1">
                    <a:lumMod val="95000"/>
                    <a:lumOff val="5000"/>
                  </a:schemeClr>
                </a:solidFill>
                <a:latin typeface="Bahnschrift SemiBold" panose="020B0502040204020203" pitchFamily="34" charset="0"/>
              </a:rPr>
              <a:t>(2010) </a:t>
            </a:r>
            <a:r>
              <a:rPr lang="en-US" sz="1300" b="1" dirty="0">
                <a:solidFill>
                  <a:schemeClr val="tx1">
                    <a:lumMod val="95000"/>
                    <a:lumOff val="5000"/>
                  </a:schemeClr>
                </a:solidFill>
                <a:latin typeface="Bahnschrift SemiBold" panose="020B0502040204020203" pitchFamily="34" charset="0"/>
              </a:rPr>
              <a:t>Research on k-means Clustering Algorithm: An Improved k-means Clustering Algorithm</a:t>
            </a:r>
            <a:r>
              <a:rPr lang="en-US" sz="1300" dirty="0">
                <a:solidFill>
                  <a:schemeClr val="tx1">
                    <a:lumMod val="95000"/>
                    <a:lumOff val="5000"/>
                  </a:schemeClr>
                </a:solidFill>
                <a:latin typeface="Bahnschrift SemiBold" panose="020B0502040204020203" pitchFamily="34" charset="0"/>
              </a:rPr>
              <a:t>, Third International Symposium on Intelligent Information Technology and Security informatics.</a:t>
            </a:r>
            <a:r>
              <a:rPr lang="en-US" sz="1300" dirty="0">
                <a:solidFill>
                  <a:schemeClr val="tx1">
                    <a:lumMod val="95000"/>
                    <a:lumOff val="5000"/>
                  </a:schemeClr>
                </a:solidFill>
                <a:latin typeface="Bahnschrift SemiBold" panose="020B0502040204020203" pitchFamily="34" charset="0"/>
                <a:hlinkClick r:id="rId4"/>
              </a:rPr>
              <a:t> </a:t>
            </a:r>
            <a:endParaRPr lang="en-US" sz="1300" dirty="0" smtClean="0">
              <a:solidFill>
                <a:schemeClr val="tx1">
                  <a:lumMod val="95000"/>
                  <a:lumOff val="5000"/>
                </a:schemeClr>
              </a:solidFill>
              <a:latin typeface="Bahnschrift SemiBold" panose="020B0502040204020203" pitchFamily="34" charset="0"/>
            </a:endParaRPr>
          </a:p>
          <a:p>
            <a:pPr algn="just">
              <a:buClrTx/>
            </a:pPr>
            <a:r>
              <a:rPr lang="en-US" sz="1400" dirty="0">
                <a:solidFill>
                  <a:srgbClr val="000000"/>
                </a:solidFill>
                <a:latin typeface="Bahnschrift SemiBold" panose="020B0502040204020203" pitchFamily="34" charset="0"/>
              </a:rPr>
              <a:t>SLAVKO RAKIC, MARKO PALVLOVIC, SELVER SOFTIC, BOJAN LALIC, UGLJESA MARJANOVIC(2019) An Evaluation of Students Performance at e-learning Platform , </a:t>
            </a:r>
            <a:r>
              <a:rPr lang="en-US" sz="1400" dirty="0" smtClean="0">
                <a:solidFill>
                  <a:srgbClr val="000000"/>
                </a:solidFill>
                <a:latin typeface="Bahnschrift SemiBold" panose="020B0502040204020203" pitchFamily="34" charset="0"/>
              </a:rPr>
              <a:t>IEEE</a:t>
            </a:r>
          </a:p>
          <a:p>
            <a:pPr algn="just">
              <a:buClrTx/>
            </a:pPr>
            <a:r>
              <a:rPr lang="en-US" sz="1400" dirty="0">
                <a:solidFill>
                  <a:srgbClr val="000000"/>
                </a:solidFill>
                <a:latin typeface="Bahnschrift SemiBold" panose="020B0502040204020203" pitchFamily="34" charset="0"/>
              </a:rPr>
              <a:t>ZHENFAN DING, RONG LI (2010) DESIGN OF WEB BASED RELATED E-LEARNING PLATFORM, IEEE</a:t>
            </a:r>
          </a:p>
          <a:p>
            <a:pPr algn="just">
              <a:buClrTx/>
            </a:pPr>
            <a:endParaRPr lang="en-US" sz="1400" dirty="0">
              <a:solidFill>
                <a:srgbClr val="000000"/>
              </a:solidFill>
              <a:latin typeface="Bahnschrift SemiBold" panose="020B0502040204020203" pitchFamily="34" charset="0"/>
            </a:endParaRPr>
          </a:p>
          <a:p>
            <a:pPr algn="just">
              <a:buClrTx/>
            </a:pPr>
            <a:endParaRPr lang="en-US" sz="1300" dirty="0">
              <a:solidFill>
                <a:schemeClr val="tx1">
                  <a:lumMod val="95000"/>
                  <a:lumOff val="5000"/>
                </a:schemeClr>
              </a:solidFill>
              <a:latin typeface="Bahnschrift SemiBold" panose="020B0502040204020203" pitchFamily="34" charset="0"/>
            </a:endParaRPr>
          </a:p>
          <a:p>
            <a:pPr>
              <a:buClrTx/>
            </a:pPr>
            <a:endParaRPr lang="en-US" sz="1800" dirty="0" smtClean="0">
              <a:latin typeface="Bahnschrift SemiBold" panose="020B0502040204020203" pitchFamily="34" charset="0"/>
              <a:cs typeface="Times New Roman" panose="02020603050405020304" pitchFamily="18" charset="0"/>
            </a:endParaRPr>
          </a:p>
          <a:p>
            <a:pPr lvl="0">
              <a:buClrTx/>
            </a:pPr>
            <a:endParaRPr lang="en-US" sz="1600" dirty="0">
              <a:latin typeface="Bahnschrift SemiBold" panose="020B0502040204020203" pitchFamily="34" charset="0"/>
            </a:endParaRPr>
          </a:p>
          <a:p>
            <a:pPr>
              <a:buClrTx/>
            </a:pPr>
            <a:endParaRPr lang="en-US" dirty="0">
              <a:solidFill>
                <a:schemeClr val="tx1">
                  <a:lumMod val="95000"/>
                  <a:lumOff val="5000"/>
                </a:schemeClr>
              </a:solidFill>
              <a:latin typeface="Bahnschrift SemiBold" panose="020B0502040204020203" pitchFamily="34" charset="0"/>
            </a:endParaRPr>
          </a:p>
        </p:txBody>
      </p:sp>
    </p:spTree>
    <p:extLst>
      <p:ext uri="{BB962C8B-B14F-4D97-AF65-F5344CB8AC3E}">
        <p14:creationId xmlns:p14="http://schemas.microsoft.com/office/powerpoint/2010/main" val="139326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39270"/>
            <a:ext cx="6798734" cy="326712"/>
          </a:xfrm>
        </p:spPr>
        <p:txBody>
          <a:bodyPr>
            <a:no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225877766"/>
              </p:ext>
            </p:extLst>
          </p:nvPr>
        </p:nvGraphicFramePr>
        <p:xfrm>
          <a:off x="0" y="365982"/>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51216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800200">
                  <a:extLst>
                    <a:ext uri="{9D8B030D-6E8A-4147-A177-3AD203B41FA5}">
                      <a16:colId xmlns:a16="http://schemas.microsoft.com/office/drawing/2014/main" val="1183543778"/>
                    </a:ext>
                  </a:extLst>
                </a:gridCol>
                <a:gridCol w="1619673">
                  <a:extLst>
                    <a:ext uri="{9D8B030D-6E8A-4147-A177-3AD203B41FA5}">
                      <a16:colId xmlns:a16="http://schemas.microsoft.com/office/drawing/2014/main" val="385832601"/>
                    </a:ext>
                  </a:extLst>
                </a:gridCol>
              </a:tblGrid>
              <a:tr h="479971">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12046">
                <a:tc>
                  <a:txBody>
                    <a:bodyPr/>
                    <a:lstStyle/>
                    <a:p>
                      <a:r>
                        <a:rPr lang="en-US" sz="1600" b="0" i="0" kern="1200" dirty="0" smtClean="0">
                          <a:solidFill>
                            <a:schemeClr val="dk1"/>
                          </a:solidFill>
                          <a:effectLst/>
                          <a:latin typeface="Bahnschrift SemiBold" panose="020B0502040204020203" pitchFamily="34" charset="0"/>
                          <a:ea typeface="+mn-ea"/>
                          <a:cs typeface="+mn-cs"/>
                        </a:rPr>
                        <a:t>Web-based Learning Management System Considerations for Higher Education</a:t>
                      </a:r>
                    </a:p>
                    <a:p>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2013</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Chih</a:t>
                      </a:r>
                      <a:r>
                        <a:rPr lang="en-US" sz="1600" dirty="0" smtClean="0">
                          <a:latin typeface="Bahnschrift SemiBold" panose="020B0502040204020203" pitchFamily="34" charset="0"/>
                        </a:rPr>
                        <a:t>-Hung Chung,</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Laura A. </a:t>
                      </a:r>
                      <a:r>
                        <a:rPr lang="en-US" sz="1600" dirty="0" err="1" smtClean="0">
                          <a:latin typeface="Bahnschrift SemiBold" panose="020B0502040204020203" pitchFamily="34" charset="0"/>
                        </a:rPr>
                        <a:t>Pasquini</a:t>
                      </a:r>
                      <a:r>
                        <a:rPr lang="en-US" sz="1600" dirty="0" smtClean="0">
                          <a:latin typeface="Bahnschrift SemiBold" panose="020B0502040204020203" pitchFamily="34" charset="0"/>
                        </a:rPr>
                        <a:t>, Chang E. </a:t>
                      </a:r>
                      <a:r>
                        <a:rPr lang="en-US" sz="1600" dirty="0" err="1" smtClean="0">
                          <a:latin typeface="Bahnschrift SemiBold" panose="020B0502040204020203" pitchFamily="34" charset="0"/>
                        </a:rPr>
                        <a:t>Koh</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International Journal of Scientific &amp; Engineering Research</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The purpose of this study is to present a model which incorporates the concepts and findings from research on LMS application in higher education. The alternative model was modified based on the TAM. This study  provides several recommendations including a model of development and design of an LMS for future implementation in higher educational environments</a:t>
                      </a:r>
                      <a:endParaRPr lang="en-US" sz="1600" dirty="0">
                        <a:latin typeface="Bahnschrift SemiBold" panose="020B0502040204020203" pitchFamily="34" charset="0"/>
                      </a:endParaRPr>
                    </a:p>
                  </a:txBody>
                  <a:tcPr/>
                </a:tc>
                <a:tc>
                  <a:txBody>
                    <a:bodyPr/>
                    <a:lstStyle/>
                    <a:p>
                      <a:pPr marL="285750" indent="-285750">
                        <a:buFont typeface="Arial" panose="020B0604020202020204" pitchFamily="34" charset="0"/>
                        <a:buChar char="•"/>
                      </a:pPr>
                      <a:r>
                        <a:rPr lang="en-US" sz="1600" dirty="0" smtClean="0">
                          <a:latin typeface="Bahnschrift SemiBold" panose="020B0502040204020203" pitchFamily="34" charset="0"/>
                        </a:rPr>
                        <a:t>Transmitting</a:t>
                      </a:r>
                      <a:r>
                        <a:rPr lang="en-US" sz="1600" baseline="0" dirty="0" smtClean="0">
                          <a:latin typeface="Bahnschrift SemiBold" panose="020B0502040204020203" pitchFamily="34" charset="0"/>
                        </a:rPr>
                        <a:t> course content</a:t>
                      </a:r>
                    </a:p>
                    <a:p>
                      <a:pPr marL="285750" indent="-285750">
                        <a:buFont typeface="Arial" panose="020B0604020202020204" pitchFamily="34" charset="0"/>
                        <a:buChar char="•"/>
                      </a:pPr>
                      <a:r>
                        <a:rPr lang="en-US" sz="1600" baseline="0" dirty="0" smtClean="0">
                          <a:latin typeface="Bahnschrift SemiBold" panose="020B0502040204020203" pitchFamily="34" charset="0"/>
                        </a:rPr>
                        <a:t>Evaluating Students</a:t>
                      </a:r>
                    </a:p>
                    <a:p>
                      <a:pPr marL="285750" indent="-285750">
                        <a:buFont typeface="Arial" panose="020B0604020202020204" pitchFamily="34" charset="0"/>
                        <a:buChar char="•"/>
                      </a:pPr>
                      <a:r>
                        <a:rPr lang="en-US" sz="1600" baseline="0" dirty="0" smtClean="0">
                          <a:latin typeface="Bahnschrift SemiBold" panose="020B0502040204020203" pitchFamily="34" charset="0"/>
                        </a:rPr>
                        <a:t>Evaluating course and instructors</a:t>
                      </a:r>
                    </a:p>
                    <a:p>
                      <a:pPr marL="285750" indent="-285750">
                        <a:buFont typeface="Arial" panose="020B0604020202020204" pitchFamily="34" charset="0"/>
                        <a:buChar char="•"/>
                      </a:pPr>
                      <a:r>
                        <a:rPr lang="en-US" sz="1600" baseline="0" dirty="0" smtClean="0">
                          <a:latin typeface="Bahnschrift SemiBold" panose="020B0502040204020203" pitchFamily="34" charset="0"/>
                        </a:rPr>
                        <a:t>Creating class discussion</a:t>
                      </a:r>
                    </a:p>
                    <a:p>
                      <a:pPr marL="285750" indent="-285750">
                        <a:buFont typeface="Arial" panose="020B0604020202020204" pitchFamily="34" charset="0"/>
                        <a:buChar char="•"/>
                      </a:pPr>
                      <a:r>
                        <a:rPr lang="en-US" sz="1600" baseline="0" dirty="0" smtClean="0">
                          <a:latin typeface="Bahnschrift SemiBold" panose="020B0502040204020203" pitchFamily="34" charset="0"/>
                        </a:rPr>
                        <a:t>Creating computer based instructions</a:t>
                      </a:r>
                    </a:p>
                    <a:p>
                      <a:pPr marL="285750" indent="-285750">
                        <a:buFont typeface="Arial" panose="020B0604020202020204" pitchFamily="34" charset="0"/>
                        <a:buChar char="•"/>
                      </a:pPr>
                      <a:r>
                        <a:rPr lang="en-US" sz="1600" baseline="0" dirty="0" smtClean="0">
                          <a:latin typeface="Bahnschrift SemiBold" panose="020B0502040204020203" pitchFamily="34" charset="0"/>
                        </a:rPr>
                        <a:t>In addition to midterm exam, course information, article reading and specific task.</a:t>
                      </a:r>
                    </a:p>
                  </a:txBody>
                  <a:tcPr/>
                </a:tc>
                <a:tc>
                  <a:txBody>
                    <a:bodyPr/>
                    <a:lstStyle/>
                    <a:p>
                      <a:r>
                        <a:rPr lang="en-US" sz="1600" dirty="0" smtClean="0">
                          <a:latin typeface="Bahnschrift SemiBold" panose="020B0502040204020203" pitchFamily="34" charset="0"/>
                        </a:rPr>
                        <a:t>This paper</a:t>
                      </a:r>
                      <a:r>
                        <a:rPr lang="en-US" sz="1600" baseline="0" dirty="0" smtClean="0">
                          <a:latin typeface="Bahnschrift SemiBold" panose="020B0502040204020203" pitchFamily="34" charset="0"/>
                        </a:rPr>
                        <a:t> is made only for higher education and this is modified based on technology acceptance model (TAM).</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This paper gives a solution of unlimited distance education with flexible learning timing.</a:t>
                      </a: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924944"/>
            <a:ext cx="194421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49289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86104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50100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18694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9270"/>
            <a:ext cx="6798734" cy="326712"/>
          </a:xfrm>
        </p:spPr>
        <p:txBody>
          <a:bodyPr>
            <a:no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560197002"/>
              </p:ext>
            </p:extLst>
          </p:nvPr>
        </p:nvGraphicFramePr>
        <p:xfrm>
          <a:off x="0" y="365982"/>
          <a:ext cx="9144001" cy="6492018"/>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15212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944216">
                  <a:extLst>
                    <a:ext uri="{9D8B030D-6E8A-4147-A177-3AD203B41FA5}">
                      <a16:colId xmlns:a16="http://schemas.microsoft.com/office/drawing/2014/main" val="1183543778"/>
                    </a:ext>
                  </a:extLst>
                </a:gridCol>
                <a:gridCol w="1835697">
                  <a:extLst>
                    <a:ext uri="{9D8B030D-6E8A-4147-A177-3AD203B41FA5}">
                      <a16:colId xmlns:a16="http://schemas.microsoft.com/office/drawing/2014/main" val="385832601"/>
                    </a:ext>
                  </a:extLst>
                </a:gridCol>
              </a:tblGrid>
              <a:tr h="681829">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5810189">
                <a:tc>
                  <a:txBody>
                    <a:bodyPr/>
                    <a:lstStyle/>
                    <a:p>
                      <a:r>
                        <a:rPr lang="en-US" sz="1600" dirty="0" smtClean="0">
                          <a:latin typeface="Bahnschrift SemiBold" panose="020B0502040204020203" pitchFamily="34" charset="0"/>
                        </a:rPr>
                        <a:t>Online Learning Management System </a:t>
                      </a: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2015</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Zheng </a:t>
                      </a:r>
                      <a:r>
                        <a:rPr lang="en-US" sz="1600" dirty="0" err="1" smtClean="0">
                          <a:latin typeface="Bahnschrift SemiBold" panose="020B0502040204020203" pitchFamily="34" charset="0"/>
                        </a:rPr>
                        <a:t>Ninghan</a:t>
                      </a:r>
                      <a:r>
                        <a:rPr lang="en-US" sz="1600" dirty="0" smtClean="0">
                          <a:latin typeface="Bahnschrift SemiBold" panose="020B0502040204020203" pitchFamily="34" charset="0"/>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Tian </a:t>
                      </a:r>
                      <a:r>
                        <a:rPr lang="en-US" sz="1600" dirty="0" err="1" smtClean="0">
                          <a:latin typeface="Bahnschrift SemiBold" panose="020B0502040204020203" pitchFamily="34" charset="0"/>
                        </a:rPr>
                        <a:t>Shuzhen</a:t>
                      </a:r>
                      <a:r>
                        <a:rPr lang="en-US" sz="1600" dirty="0" smtClean="0">
                          <a:latin typeface="Bahnschrift SemiBold" panose="020B0502040204020203" pitchFamily="34" charset="0"/>
                        </a:rPr>
                        <a:t>, Chen </a:t>
                      </a:r>
                      <a:r>
                        <a:rPr lang="en-US" sz="1600" dirty="0" err="1" smtClean="0">
                          <a:latin typeface="Bahnschrift SemiBold" panose="020B0502040204020203" pitchFamily="34" charset="0"/>
                        </a:rPr>
                        <a:t>Yongqiang</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IEEE</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a:t>
                      </a:r>
                      <a:r>
                        <a:rPr lang="en-US" sz="1600" baseline="0" dirty="0" smtClean="0">
                          <a:latin typeface="Bahnschrift SemiBold" panose="020B0502040204020203" pitchFamily="34" charset="0"/>
                        </a:rPr>
                        <a:t> paper is about a online teaching management system called </a:t>
                      </a:r>
                      <a:r>
                        <a:rPr lang="en-US" sz="1600" dirty="0" smtClean="0">
                          <a:latin typeface="Bahnschrift SemiBold" panose="020B0502040204020203" pitchFamily="34" charset="0"/>
                        </a:rPr>
                        <a:t>Tsinghua University Online Judger (THUOJ). </a:t>
                      </a:r>
                      <a:r>
                        <a:rPr lang="en-US" sz="1600" baseline="0" dirty="0" smtClean="0">
                          <a:latin typeface="Bahnschrift SemiBold" panose="020B0502040204020203" pitchFamily="34" charset="0"/>
                        </a:rPr>
                        <a:t>I</a:t>
                      </a:r>
                      <a:r>
                        <a:rPr lang="en-US" sz="1600" dirty="0" smtClean="0">
                          <a:latin typeface="Bahnschrift SemiBold" panose="020B0502040204020203" pitchFamily="34" charset="0"/>
                        </a:rPr>
                        <a:t>n this article,</a:t>
                      </a:r>
                      <a:r>
                        <a:rPr lang="en-US" sz="1600" baseline="0" dirty="0" smtClean="0">
                          <a:latin typeface="Bahnschrift SemiBold" panose="020B0502040204020203" pitchFamily="34" charset="0"/>
                        </a:rPr>
                        <a:t> </a:t>
                      </a:r>
                      <a:r>
                        <a:rPr lang="en-US" sz="1600" dirty="0" smtClean="0">
                          <a:latin typeface="Bahnschrift SemiBold" panose="020B0502040204020203" pitchFamily="34" charset="0"/>
                        </a:rPr>
                        <a:t>the author made his design according to the potential users of the system, and proposed a design of the system’s structure on the basis of the frame using </a:t>
                      </a:r>
                      <a:r>
                        <a:rPr lang="en-US" sz="1600" dirty="0" err="1" smtClean="0">
                          <a:latin typeface="Bahnschrift SemiBold" panose="020B0502040204020203" pitchFamily="34" charset="0"/>
                        </a:rPr>
                        <a:t>Linux+Apache+MySQL+PHP</a:t>
                      </a:r>
                      <a:r>
                        <a:rPr lang="en-US" sz="1600" dirty="0" smtClean="0">
                          <a:latin typeface="Bahnschrift SemiBold" panose="020B0502040204020203" pitchFamily="34" charset="0"/>
                        </a:rPr>
                        <a:t>(LAMP). </a:t>
                      </a:r>
                      <a:endParaRPr lang="en-US" sz="1600" dirty="0">
                        <a:latin typeface="Bahnschrift SemiBold" panose="020B0502040204020203" pitchFamily="34" charset="0"/>
                      </a:endParaRPr>
                    </a:p>
                  </a:txBody>
                  <a:tcPr/>
                </a:tc>
                <a:tc>
                  <a:txBody>
                    <a:bodyPr/>
                    <a:lstStyle/>
                    <a:p>
                      <a:pPr marL="0" indent="0">
                        <a:buFont typeface="Arial" panose="020B0604020202020204" pitchFamily="34" charset="0"/>
                        <a:buNone/>
                      </a:pPr>
                      <a:r>
                        <a:rPr lang="en-US" sz="1600" baseline="0" dirty="0" smtClean="0">
                          <a:latin typeface="Bahnschrift SemiBold" panose="020B0502040204020203" pitchFamily="34" charset="0"/>
                        </a:rPr>
                        <a:t>This project consist of 4 processes</a:t>
                      </a:r>
                    </a:p>
                    <a:p>
                      <a:pPr marL="285750" indent="-285750">
                        <a:buFont typeface="Arial" panose="020B0604020202020204" pitchFamily="34" charset="0"/>
                        <a:buChar char="•"/>
                      </a:pPr>
                      <a:r>
                        <a:rPr lang="en-US" sz="1600" dirty="0" smtClean="0">
                          <a:latin typeface="Bahnschrift SemiBold" panose="020B0502040204020203" pitchFamily="34" charset="0"/>
                        </a:rPr>
                        <a:t>Process a - Profiling preprocessing section</a:t>
                      </a:r>
                    </a:p>
                    <a:p>
                      <a:pPr marL="285750" indent="-285750">
                        <a:buFont typeface="Arial" panose="020B0604020202020204" pitchFamily="34" charset="0"/>
                        <a:buChar char="•"/>
                      </a:pPr>
                      <a:r>
                        <a:rPr lang="en-US" sz="1600" dirty="0" smtClean="0">
                          <a:latin typeface="Bahnschrift SemiBold" panose="020B0502040204020203" pitchFamily="34" charset="0"/>
                        </a:rPr>
                        <a:t>Process two - Profiling compilation section</a:t>
                      </a:r>
                    </a:p>
                    <a:p>
                      <a:pPr marL="285750" indent="-285750">
                        <a:buFont typeface="Arial" panose="020B0604020202020204" pitchFamily="34" charset="0"/>
                        <a:buChar char="•"/>
                      </a:pPr>
                      <a:r>
                        <a:rPr lang="en-US" sz="1600" dirty="0" smtClean="0">
                          <a:latin typeface="Bahnschrift SemiBold" panose="020B0502040204020203" pitchFamily="34" charset="0"/>
                        </a:rPr>
                        <a:t>Process three - the operative part of the evaluation function</a:t>
                      </a:r>
                    </a:p>
                    <a:p>
                      <a:pPr marL="285750" indent="-285750">
                        <a:buFont typeface="Arial" panose="020B0604020202020204" pitchFamily="34" charset="0"/>
                        <a:buChar char="•"/>
                      </a:pPr>
                      <a:r>
                        <a:rPr lang="en-US" sz="1600" dirty="0" smtClean="0">
                          <a:latin typeface="Bahnschrift SemiBold" panose="020B0502040204020203" pitchFamily="34" charset="0"/>
                        </a:rPr>
                        <a:t>Process four - Profiling answer judgment section</a:t>
                      </a:r>
                      <a:endParaRPr lang="en-US" sz="1600" baseline="0" dirty="0" smtClean="0">
                        <a:latin typeface="Bahnschrift SemiBold" panose="020B0502040204020203"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This</a:t>
                      </a:r>
                      <a:r>
                        <a:rPr lang="en-US" sz="1600" baseline="0" dirty="0" smtClean="0">
                          <a:latin typeface="Bahnschrift SemiBold" panose="020B0502040204020203" pitchFamily="34" charset="0"/>
                        </a:rPr>
                        <a:t> project is for coding test (eg:HackerRank).</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Especially, the author adopted C and PHP to program the online judge module. Finally, there is a simple website demo has been</a:t>
                      </a:r>
                      <a:r>
                        <a:rPr lang="en-US" sz="1600" baseline="0" dirty="0" smtClean="0">
                          <a:latin typeface="Bahnschrift SemiBold" panose="020B0502040204020203" pitchFamily="34" charset="0"/>
                        </a:rPr>
                        <a:t> </a:t>
                      </a:r>
                      <a:r>
                        <a:rPr lang="en-US" sz="1600" dirty="0" smtClean="0">
                          <a:latin typeface="Bahnschrift SemiBold" panose="020B0502040204020203" pitchFamily="34" charset="0"/>
                        </a:rPr>
                        <a:t>implemented on the basis of OJ module, in order to demonstrate the usage of proposed system and online judge module</a:t>
                      </a:r>
                    </a:p>
                    <a:p>
                      <a:endParaRPr lang="en-US" sz="1600" baseline="0" dirty="0" smtClean="0">
                        <a:latin typeface="Bahnschrift SemiBold" panose="020B0502040204020203" pitchFamily="34" charset="0"/>
                      </a:endParaRP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63691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20486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21297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573016"/>
            <a:ext cx="194421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499"/>
            <a:ext cx="7797662" cy="1130113"/>
          </a:xfrm>
        </p:spPr>
        <p:txBody>
          <a:bodyPr/>
          <a:lstStyle/>
          <a:p>
            <a:r>
              <a:rPr lang="en-IN" sz="2400" dirty="0" smtClean="0">
                <a:solidFill>
                  <a:schemeClr val="tx1"/>
                </a:solidFill>
                <a:latin typeface="Cooper Black" panose="0208090404030B020404" pitchFamily="18" charset="0"/>
              </a:rPr>
              <a:t>     Problem Statement</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07975" y="2636912"/>
            <a:ext cx="8215370" cy="3672408"/>
          </a:xfrm>
        </p:spPr>
        <p:txBody>
          <a:bodyPr>
            <a:normAutofit fontScale="92500" lnSpcReduction="10000"/>
          </a:bodyPr>
          <a:lstStyle/>
          <a:p>
            <a:pPr algn="just"/>
            <a:r>
              <a:rPr lang="en-IN" dirty="0" smtClean="0">
                <a:solidFill>
                  <a:schemeClr val="tx2">
                    <a:lumMod val="50000"/>
                  </a:schemeClr>
                </a:solidFill>
                <a:latin typeface="Bahnschrift SemiBold SemiConden" panose="020B0502040204020203" pitchFamily="34" charset="0"/>
              </a:rPr>
              <a:t>Colleges, today considered as a stepping stone into the  massive corporate world. In addition to top class education they have the responsibility of providing  quality placements in well established company. </a:t>
            </a:r>
          </a:p>
          <a:p>
            <a:pPr algn="just"/>
            <a:r>
              <a:rPr lang="en-IN" dirty="0" smtClean="0">
                <a:solidFill>
                  <a:schemeClr val="tx2">
                    <a:lumMod val="50000"/>
                  </a:schemeClr>
                </a:solidFill>
                <a:latin typeface="Bahnschrift SemiBold SemiConden" panose="020B0502040204020203" pitchFamily="34" charset="0"/>
              </a:rPr>
              <a:t>Now they realised that there is an urgent need to take up the responsibility </a:t>
            </a:r>
            <a:r>
              <a:rPr lang="en-IN" dirty="0" smtClean="0">
                <a:solidFill>
                  <a:srgbClr val="002060"/>
                </a:solidFill>
                <a:latin typeface="Forte" panose="03060902040502070203" pitchFamily="66" charset="0"/>
              </a:rPr>
              <a:t>to make the student industry ready </a:t>
            </a:r>
            <a:r>
              <a:rPr lang="en-IN" dirty="0" smtClean="0">
                <a:solidFill>
                  <a:schemeClr val="tx2">
                    <a:lumMod val="50000"/>
                  </a:schemeClr>
                </a:solidFill>
                <a:latin typeface="Bahnschrift SemiBold SemiConden" panose="020B0502040204020203" pitchFamily="34" charset="0"/>
              </a:rPr>
              <a:t>from day 1.</a:t>
            </a:r>
          </a:p>
          <a:p>
            <a:pPr algn="just"/>
            <a:r>
              <a:rPr lang="en-IN" dirty="0" smtClean="0">
                <a:solidFill>
                  <a:schemeClr val="tx2">
                    <a:lumMod val="50000"/>
                  </a:schemeClr>
                </a:solidFill>
                <a:latin typeface="Bahnschrift SemiBold SemiConden" panose="020B0502040204020203" pitchFamily="34" charset="0"/>
              </a:rPr>
              <a:t>Though </a:t>
            </a:r>
            <a:r>
              <a:rPr lang="en-IN" dirty="0">
                <a:solidFill>
                  <a:schemeClr val="tx2">
                    <a:lumMod val="50000"/>
                  </a:schemeClr>
                </a:solidFill>
                <a:latin typeface="Bahnschrift SemiBold SemiConden" panose="020B0502040204020203" pitchFamily="34" charset="0"/>
              </a:rPr>
              <a:t>many college and institution have placement cells, the  </a:t>
            </a:r>
            <a:r>
              <a:rPr lang="en-IN" dirty="0" smtClean="0">
                <a:solidFill>
                  <a:schemeClr val="tx2">
                    <a:lumMod val="50000"/>
                  </a:schemeClr>
                </a:solidFill>
                <a:latin typeface="Bahnschrift SemiBold SemiConden" panose="020B0502040204020203" pitchFamily="34" charset="0"/>
              </a:rPr>
              <a:t>  number </a:t>
            </a:r>
            <a:r>
              <a:rPr lang="en-IN" dirty="0">
                <a:solidFill>
                  <a:schemeClr val="tx2">
                    <a:lumMod val="50000"/>
                  </a:schemeClr>
                </a:solidFill>
                <a:latin typeface="Bahnschrift SemiBold SemiConden" panose="020B0502040204020203" pitchFamily="34" charset="0"/>
              </a:rPr>
              <a:t>of students that get placed is often low due to a multitude of reasons</a:t>
            </a:r>
            <a:r>
              <a:rPr lang="en-IN" dirty="0" smtClean="0">
                <a:solidFill>
                  <a:schemeClr val="tx2">
                    <a:lumMod val="50000"/>
                  </a:schemeClr>
                </a:solidFill>
                <a:latin typeface="Bahnschrift SemiBold SemiConden" panose="020B0502040204020203" pitchFamily="34" charset="0"/>
              </a:rPr>
              <a:t>. </a:t>
            </a:r>
            <a:r>
              <a:rPr lang="en-IN" dirty="0">
                <a:solidFill>
                  <a:schemeClr val="tx2">
                    <a:lumMod val="50000"/>
                  </a:schemeClr>
                </a:solidFill>
                <a:latin typeface="Bahnschrift SemiBold SemiConden" panose="020B0502040204020203" pitchFamily="34" charset="0"/>
              </a:rPr>
              <a:t>Even after  having placed students are unable to cop up with the expectations of corporate world</a:t>
            </a:r>
          </a:p>
          <a:p>
            <a:pPr marL="0" indent="0">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p:txBody>
      </p:sp>
      <p:sp>
        <p:nvSpPr>
          <p:cNvPr id="7170" name="AutoShape 2"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26"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7"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8"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5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783" y="404664"/>
            <a:ext cx="7797662" cy="1151965"/>
          </a:xfrm>
        </p:spPr>
        <p:txBody>
          <a:bodyPr/>
          <a:lstStyle/>
          <a:p>
            <a:r>
              <a:rPr lang="en-IN" sz="2400" dirty="0">
                <a:solidFill>
                  <a:schemeClr val="tx1"/>
                </a:solidFill>
                <a:latin typeface="Cooper Black" panose="0208090404030B020404" pitchFamily="18" charset="0"/>
              </a:rPr>
              <a:t>Reasons </a:t>
            </a:r>
            <a:r>
              <a:rPr lang="en-IN" sz="2400" dirty="0" smtClean="0">
                <a:solidFill>
                  <a:schemeClr val="tx1"/>
                </a:solidFill>
                <a:latin typeface="Cooper Black" panose="0208090404030B020404" pitchFamily="18" charset="0"/>
              </a:rPr>
              <a:t>behind</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95536" y="1196752"/>
            <a:ext cx="7796030" cy="3311189"/>
          </a:xfrm>
        </p:spPr>
        <p:txBody>
          <a:bodyPr/>
          <a:lstStyle/>
          <a:p>
            <a:r>
              <a:rPr lang="en-IN" dirty="0">
                <a:solidFill>
                  <a:schemeClr val="tx2">
                    <a:lumMod val="50000"/>
                  </a:schemeClr>
                </a:solidFill>
                <a:latin typeface="Bahnschrift SemiBold SemiConden" panose="020B0502040204020203" pitchFamily="34" charset="0"/>
              </a:rPr>
              <a:t>Lack of knowledge and skill gap</a:t>
            </a:r>
          </a:p>
          <a:p>
            <a:r>
              <a:rPr lang="en-IN" dirty="0">
                <a:solidFill>
                  <a:schemeClr val="tx2">
                    <a:lumMod val="50000"/>
                  </a:schemeClr>
                </a:solidFill>
                <a:latin typeface="Bahnschrift SemiBold SemiConden" panose="020B0502040204020203" pitchFamily="34" charset="0"/>
              </a:rPr>
              <a:t>No earlier analysis</a:t>
            </a:r>
          </a:p>
          <a:p>
            <a:r>
              <a:rPr lang="en-IN" dirty="0">
                <a:solidFill>
                  <a:schemeClr val="tx2">
                    <a:lumMod val="50000"/>
                  </a:schemeClr>
                </a:solidFill>
                <a:latin typeface="Bahnschrift SemiBold SemiConden" panose="020B0502040204020203" pitchFamily="34" charset="0"/>
              </a:rPr>
              <a:t>Final Year preparation is not at all enough</a:t>
            </a:r>
          </a:p>
          <a:p>
            <a:r>
              <a:rPr lang="en-IN" dirty="0">
                <a:solidFill>
                  <a:schemeClr val="tx2">
                    <a:lumMod val="50000"/>
                  </a:schemeClr>
                </a:solidFill>
                <a:latin typeface="Bahnschrift SemiBold SemiConden" panose="020B0502040204020203" pitchFamily="34" charset="0"/>
              </a:rPr>
              <a:t>Lack of tracking the path.</a:t>
            </a:r>
          </a:p>
          <a:p>
            <a:r>
              <a:rPr lang="en-IN" dirty="0">
                <a:solidFill>
                  <a:schemeClr val="tx2">
                    <a:lumMod val="50000"/>
                  </a:schemeClr>
                </a:solidFill>
                <a:latin typeface="Bahnschrift SemiBold SemiConden" panose="020B0502040204020203" pitchFamily="34" charset="0"/>
              </a:rPr>
              <a:t>Manual tracking of each individual becomes difficult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7488832" cy="577464"/>
          </a:xfrm>
        </p:spPr>
        <p:txBody>
          <a:bodyPr>
            <a:normAutofit fontScale="90000"/>
          </a:bodyPr>
          <a:lstStyle/>
          <a:p>
            <a:r>
              <a:rPr lang="en-IN" dirty="0"/>
              <a:t/>
            </a:r>
            <a:br>
              <a:rPr lang="en-IN" dirty="0"/>
            </a:br>
            <a:endParaRPr lang="en-IN" b="1" dirty="0"/>
          </a:p>
        </p:txBody>
      </p:sp>
      <p:sp>
        <p:nvSpPr>
          <p:cNvPr id="3" name="Content Placeholder 2"/>
          <p:cNvSpPr>
            <a:spLocks noGrp="1"/>
          </p:cNvSpPr>
          <p:nvPr>
            <p:ph sz="quarter" idx="13"/>
          </p:nvPr>
        </p:nvSpPr>
        <p:spPr>
          <a:xfrm>
            <a:off x="706163" y="1052736"/>
            <a:ext cx="8001056" cy="4319080"/>
          </a:xfrm>
        </p:spPr>
        <p:txBody>
          <a:bodyPr>
            <a:normAutofit lnSpcReduction="10000"/>
          </a:bodyPr>
          <a:lstStyle/>
          <a:p>
            <a:pPr>
              <a:buNone/>
            </a:pPr>
            <a:r>
              <a:rPr lang="en-IN" dirty="0" smtClean="0"/>
              <a:t>                                              </a:t>
            </a:r>
            <a:endParaRPr lang="en-IN" dirty="0" smtClean="0">
              <a:solidFill>
                <a:srgbClr val="FFFF00"/>
              </a:solidFill>
            </a:endParaRPr>
          </a:p>
          <a:p>
            <a:pPr marL="0" indent="0">
              <a:buNone/>
            </a:pPr>
            <a:r>
              <a:rPr lang="en-IN" dirty="0" smtClean="0"/>
              <a:t>          </a:t>
            </a:r>
            <a:endParaRPr lang="en-IN" dirty="0"/>
          </a:p>
          <a:p>
            <a:r>
              <a:rPr lang="en-IN" dirty="0">
                <a:latin typeface="Bahnschrift SemiBold SemiConden" panose="020B0502040204020203" pitchFamily="34" charset="0"/>
              </a:rPr>
              <a:t>Browser : Google  Chrome</a:t>
            </a:r>
          </a:p>
          <a:p>
            <a:r>
              <a:rPr lang="en-IN" dirty="0">
                <a:latin typeface="Bahnschrift SemiBold SemiConden" panose="020B0502040204020203" pitchFamily="34" charset="0"/>
              </a:rPr>
              <a:t>Web Development Framework : Express.js</a:t>
            </a:r>
          </a:p>
          <a:p>
            <a:r>
              <a:rPr lang="en-IN" dirty="0">
                <a:latin typeface="Bahnschrift SemiBold SemiConden" panose="020B0502040204020203" pitchFamily="34" charset="0"/>
              </a:rPr>
              <a:t>React.js - a client-side JavaScript framework</a:t>
            </a:r>
          </a:p>
          <a:p>
            <a:r>
              <a:rPr lang="en-IN" dirty="0">
                <a:latin typeface="Bahnschrift SemiBold SemiConden" panose="020B0502040204020203" pitchFamily="34" charset="0"/>
              </a:rPr>
              <a:t>Node.js - the premier JavaScript web server</a:t>
            </a:r>
          </a:p>
          <a:p>
            <a:r>
              <a:rPr lang="en-IN" dirty="0">
                <a:latin typeface="Bahnschrift SemiBold SemiConden" panose="020B0502040204020203" pitchFamily="34" charset="0"/>
              </a:rPr>
              <a:t>Programming Language : </a:t>
            </a:r>
            <a:r>
              <a:rPr lang="en-IN" dirty="0" smtClean="0">
                <a:latin typeface="Bahnschrift SemiBold SemiConden" panose="020B0502040204020203" pitchFamily="34" charset="0"/>
              </a:rPr>
              <a:t>JavaScript</a:t>
            </a:r>
            <a:endParaRPr lang="en-IN" dirty="0">
              <a:latin typeface="Bahnschrift SemiBold SemiConden" panose="020B0502040204020203" pitchFamily="34" charset="0"/>
            </a:endParaRPr>
          </a:p>
          <a:p>
            <a:r>
              <a:rPr lang="en-IN" dirty="0">
                <a:latin typeface="Bahnschrift SemiBold SemiConden" panose="020B0502040204020203" pitchFamily="34" charset="0"/>
              </a:rPr>
              <a:t>Protocols :HTML</a:t>
            </a:r>
          </a:p>
          <a:p>
            <a:r>
              <a:rPr lang="en-IN" dirty="0">
                <a:latin typeface="Bahnschrift SemiBold SemiConden" panose="020B0502040204020203" pitchFamily="34" charset="0"/>
              </a:rPr>
              <a:t>Data formats :JSON (JAVA SCRIPT OBJECT NOTATION)</a:t>
            </a:r>
          </a:p>
          <a:p>
            <a:pPr>
              <a:buNone/>
            </a:pPr>
            <a:endParaRPr lang="en-IN" dirty="0"/>
          </a:p>
        </p:txBody>
      </p:sp>
      <p:sp>
        <p:nvSpPr>
          <p:cNvPr id="3076" name="AutoShape 4"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0" name="AutoShape 8"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1044624" y="273422"/>
            <a:ext cx="7530630" cy="923330"/>
          </a:xfrm>
          <a:prstGeom prst="rect">
            <a:avLst/>
          </a:prstGeom>
          <a:noFill/>
        </p:spPr>
        <p:txBody>
          <a:bodyPr wrap="square" lIns="91440" tIns="45720" rIns="91440" bIns="45720">
            <a:spAutoFit/>
          </a:bodyPr>
          <a:lstStyle/>
          <a:p>
            <a:pPr algn="ctr"/>
            <a:r>
              <a:rPr lang="en-US" sz="5400" b="1" dirty="0" smtClean="0">
                <a:ln w="6600">
                  <a:solidFill>
                    <a:schemeClr val="bg2">
                      <a:lumMod val="75000"/>
                    </a:schemeClr>
                  </a:solidFill>
                  <a:prstDash val="solid"/>
                </a:ln>
                <a:solidFill>
                  <a:schemeClr val="tx1">
                    <a:lumMod val="95000"/>
                    <a:lumOff val="5000"/>
                  </a:schemeClr>
                </a:solidFill>
                <a:effectLst>
                  <a:outerShdw dist="38100" dir="2700000" algn="tl" rotWithShape="0">
                    <a:schemeClr val="accent2"/>
                  </a:outerShdw>
                  <a:reflection blurRad="6350" stA="60000" endA="900" endPos="60000" dist="60007" dir="5400000" sy="-100000" algn="bl" rotWithShape="0"/>
                </a:effectLst>
              </a:rPr>
              <a:t>MERN STACK</a:t>
            </a:r>
            <a:endParaRPr lang="en-US" sz="5400" b="1" dirty="0">
              <a:ln w="6600">
                <a:solidFill>
                  <a:schemeClr val="bg2">
                    <a:lumMod val="75000"/>
                  </a:schemeClr>
                </a:solidFill>
                <a:prstDash val="solid"/>
              </a:ln>
              <a:solidFill>
                <a:schemeClr val="tx1">
                  <a:lumMod val="95000"/>
                  <a:lumOff val="5000"/>
                </a:schemeClr>
              </a:solidFill>
              <a:effectLst>
                <a:outerShdw dist="38100" dir="2700000" algn="tl" rotWithShape="0">
                  <a:schemeClr val="accent2"/>
                </a:outerShdw>
                <a:reflection blurRad="6350" stA="60000" endA="900" endPos="60000" dist="60007"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in Even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IOT Smart City PowerPoint Templates</Template>
  <TotalTime>2012</TotalTime>
  <Words>1614</Words>
  <Application>Microsoft Office PowerPoint</Application>
  <PresentationFormat>On-screen Show (4:3)</PresentationFormat>
  <Paragraphs>315</Paragraphs>
  <Slides>40</Slides>
  <Notes>5</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40</vt:i4>
      </vt:variant>
    </vt:vector>
  </HeadingPairs>
  <TitlesOfParts>
    <vt:vector size="58" baseType="lpstr">
      <vt:lpstr>Arial</vt:lpstr>
      <vt:lpstr>Arial Narrow</vt:lpstr>
      <vt:lpstr>Arial Unicode MS</vt:lpstr>
      <vt:lpstr>Bahnschrift Condensed</vt:lpstr>
      <vt:lpstr>Bahnschrift SemiBold</vt:lpstr>
      <vt:lpstr>Bahnschrift SemiBold SemiConden</vt:lpstr>
      <vt:lpstr>Bahnschrift SemiLight SemiConde</vt:lpstr>
      <vt:lpstr>Calibri</vt:lpstr>
      <vt:lpstr>Calibri Light</vt:lpstr>
      <vt:lpstr>Comic Sans MS</vt:lpstr>
      <vt:lpstr>Cooper Black</vt:lpstr>
      <vt:lpstr>Forte</vt:lpstr>
      <vt:lpstr>Impact</vt:lpstr>
      <vt:lpstr>Times New Roman</vt:lpstr>
      <vt:lpstr>Cover and End Slide Master</vt:lpstr>
      <vt:lpstr>Contents Slide Master</vt:lpstr>
      <vt:lpstr>Section Break Slide Master</vt:lpstr>
      <vt:lpstr>Main Event</vt:lpstr>
      <vt:lpstr>Study…!                                Share…!                       Grow……!</vt:lpstr>
      <vt:lpstr>Introduction</vt:lpstr>
      <vt:lpstr>    Literature Review</vt:lpstr>
      <vt:lpstr>Literature Review</vt:lpstr>
      <vt:lpstr>    Literature Review</vt:lpstr>
      <vt:lpstr>                         Literature Review</vt:lpstr>
      <vt:lpstr>     Problem Statement</vt:lpstr>
      <vt:lpstr>Reasons behind</vt:lpstr>
      <vt:lpstr> </vt:lpstr>
      <vt:lpstr>System Architecture Diagram</vt:lpstr>
      <vt:lpstr>ER Diagram</vt:lpstr>
      <vt:lpstr>Class Diagram</vt:lpstr>
      <vt:lpstr>Use case Diagram</vt:lpstr>
      <vt:lpstr>Collaboration Diagram</vt:lpstr>
      <vt:lpstr>Activity Diagram</vt:lpstr>
      <vt:lpstr>PowerPoint Presentation</vt:lpstr>
      <vt:lpstr>Users</vt:lpstr>
      <vt:lpstr>Duties of students</vt:lpstr>
      <vt:lpstr>Duties of guide</vt:lpstr>
      <vt:lpstr>Project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end</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display……</dc:title>
  <dc:creator>Manikavasagam</dc:creator>
  <cp:lastModifiedBy>MMV</cp:lastModifiedBy>
  <cp:revision>192</cp:revision>
  <dcterms:created xsi:type="dcterms:W3CDTF">2020-11-23T09:57:14Z</dcterms:created>
  <dcterms:modified xsi:type="dcterms:W3CDTF">2021-06-17T05:01:04Z</dcterms:modified>
</cp:coreProperties>
</file>